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8" r:id="rId4"/>
    <p:sldId id="276" r:id="rId5"/>
    <p:sldId id="278" r:id="rId6"/>
    <p:sldId id="277" r:id="rId7"/>
    <p:sldId id="279" r:id="rId8"/>
    <p:sldId id="257" r:id="rId9"/>
    <p:sldId id="258" r:id="rId10"/>
    <p:sldId id="280" r:id="rId11"/>
    <p:sldId id="283" r:id="rId12"/>
    <p:sldId id="285" r:id="rId13"/>
    <p:sldId id="259" r:id="rId14"/>
    <p:sldId id="260" r:id="rId15"/>
    <p:sldId id="261" r:id="rId16"/>
    <p:sldId id="281" r:id="rId17"/>
    <p:sldId id="284" r:id="rId18"/>
    <p:sldId id="262" r:id="rId19"/>
    <p:sldId id="263" r:id="rId20"/>
    <p:sldId id="264" r:id="rId21"/>
    <p:sldId id="265" r:id="rId22"/>
    <p:sldId id="267" r:id="rId23"/>
    <p:sldId id="270" r:id="rId24"/>
    <p:sldId id="282" r:id="rId25"/>
    <p:sldId id="271" r:id="rId26"/>
    <p:sldId id="27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Feuil1!$A$2</c:f>
              <c:strCache>
                <c:ptCount val="1"/>
                <c:pt idx="0">
                  <c:v>ANIMAUX</c:v>
                </c:pt>
              </c:strCache>
            </c:strRef>
          </c:tx>
          <c:cat>
            <c:strRef>
              <c:f>Feuil1!$B$1:$Q$1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Feuil1!$B$2:$Q$2</c:f>
              <c:numCache>
                <c:formatCode>General</c:formatCode>
                <c:ptCount val="16"/>
                <c:pt idx="0">
                  <c:v>266</c:v>
                </c:pt>
                <c:pt idx="1">
                  <c:v>153</c:v>
                </c:pt>
                <c:pt idx="2">
                  <c:v>154</c:v>
                </c:pt>
                <c:pt idx="3">
                  <c:v>119</c:v>
                </c:pt>
                <c:pt idx="4">
                  <c:v>157</c:v>
                </c:pt>
                <c:pt idx="5">
                  <c:v>189</c:v>
                </c:pt>
                <c:pt idx="6">
                  <c:v>180</c:v>
                </c:pt>
                <c:pt idx="7">
                  <c:v>112</c:v>
                </c:pt>
                <c:pt idx="8">
                  <c:v>219</c:v>
                </c:pt>
                <c:pt idx="9">
                  <c:v>125</c:v>
                </c:pt>
                <c:pt idx="10">
                  <c:v>120</c:v>
                </c:pt>
                <c:pt idx="11">
                  <c:v>88</c:v>
                </c:pt>
                <c:pt idx="12">
                  <c:v>283</c:v>
                </c:pt>
                <c:pt idx="13">
                  <c:v>360</c:v>
                </c:pt>
                <c:pt idx="14">
                  <c:v>476</c:v>
                </c:pt>
                <c:pt idx="15">
                  <c:v>405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CHIENS</c:v>
                </c:pt>
              </c:strCache>
            </c:strRef>
          </c:tx>
          <c:cat>
            <c:strRef>
              <c:f>Feuil1!$B$1:$Q$1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Feuil1!$B$3:$Q$3</c:f>
              <c:numCache>
                <c:formatCode>General</c:formatCode>
                <c:ptCount val="16"/>
                <c:pt idx="0">
                  <c:v>170</c:v>
                </c:pt>
                <c:pt idx="1">
                  <c:v>101</c:v>
                </c:pt>
                <c:pt idx="2">
                  <c:v>107</c:v>
                </c:pt>
                <c:pt idx="3">
                  <c:v>72</c:v>
                </c:pt>
                <c:pt idx="4">
                  <c:v>104</c:v>
                </c:pt>
                <c:pt idx="5">
                  <c:v>128</c:v>
                </c:pt>
                <c:pt idx="6">
                  <c:v>120</c:v>
                </c:pt>
                <c:pt idx="7">
                  <c:v>80</c:v>
                </c:pt>
                <c:pt idx="8">
                  <c:v>126</c:v>
                </c:pt>
                <c:pt idx="9">
                  <c:v>73</c:v>
                </c:pt>
                <c:pt idx="10">
                  <c:v>69</c:v>
                </c:pt>
                <c:pt idx="11">
                  <c:v>54</c:v>
                </c:pt>
                <c:pt idx="12">
                  <c:v>167</c:v>
                </c:pt>
                <c:pt idx="13">
                  <c:v>199</c:v>
                </c:pt>
                <c:pt idx="14">
                  <c:v>280</c:v>
                </c:pt>
                <c:pt idx="15">
                  <c:v>252</c:v>
                </c:pt>
              </c:numCache>
            </c:numRef>
          </c:val>
        </c:ser>
        <c:axId val="109453312"/>
        <c:axId val="109454848"/>
      </c:barChart>
      <c:catAx>
        <c:axId val="109453312"/>
        <c:scaling>
          <c:orientation val="minMax"/>
        </c:scaling>
        <c:axPos val="b"/>
        <c:tickLblPos val="nextTo"/>
        <c:crossAx val="109454848"/>
        <c:crosses val="autoZero"/>
        <c:auto val="1"/>
        <c:lblAlgn val="ctr"/>
        <c:lblOffset val="100"/>
      </c:catAx>
      <c:valAx>
        <c:axId val="109454848"/>
        <c:scaling>
          <c:orientation val="minMax"/>
        </c:scaling>
        <c:axPos val="l"/>
        <c:majorGridlines/>
        <c:numFmt formatCode="General" sourceLinked="1"/>
        <c:tickLblPos val="nextTo"/>
        <c:crossAx val="10945331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lineChart>
        <c:grouping val="standard"/>
        <c:ser>
          <c:idx val="0"/>
          <c:order val="0"/>
          <c:cat>
            <c:strRef>
              <c:f>Feuil1!$A$1:$P$1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Feuil1!$A$2:$P$2</c:f>
              <c:numCache>
                <c:formatCode>General</c:formatCode>
                <c:ptCount val="16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3</c:v>
                </c:pt>
                <c:pt idx="13">
                  <c:v>6</c:v>
                </c:pt>
                <c:pt idx="14">
                  <c:v>3</c:v>
                </c:pt>
                <c:pt idx="15">
                  <c:v>6</c:v>
                </c:pt>
              </c:numCache>
            </c:numRef>
          </c:val>
        </c:ser>
        <c:ser>
          <c:idx val="1"/>
          <c:order val="1"/>
          <c:cat>
            <c:strRef>
              <c:f>Feuil1!$A$1:$P$1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Feuil1!$A$3:$P$3</c:f>
              <c:numCache>
                <c:formatCode>General</c:formatCode>
                <c:ptCount val="16"/>
              </c:numCache>
            </c:numRef>
          </c:val>
        </c:ser>
        <c:marker val="1"/>
        <c:axId val="109591552"/>
        <c:axId val="109593344"/>
      </c:lineChart>
      <c:catAx>
        <c:axId val="109591552"/>
        <c:scaling>
          <c:orientation val="minMax"/>
        </c:scaling>
        <c:axPos val="b"/>
        <c:numFmt formatCode="General" sourceLinked="1"/>
        <c:tickLblPos val="nextTo"/>
        <c:crossAx val="109593344"/>
        <c:crosses val="autoZero"/>
        <c:auto val="1"/>
        <c:lblAlgn val="ctr"/>
        <c:lblOffset val="100"/>
      </c:catAx>
      <c:valAx>
        <c:axId val="109593344"/>
        <c:scaling>
          <c:orientation val="minMax"/>
        </c:scaling>
        <c:axPos val="l"/>
        <c:majorGridlines/>
        <c:numFmt formatCode="General" sourceLinked="1"/>
        <c:tickLblPos val="nextTo"/>
        <c:crossAx val="109591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rage humaine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recours au soins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sutures</c:v>
                </c:pt>
              </c:strCache>
            </c:strRef>
          </c:tx>
          <c:cat>
            <c:numRef>
              <c:f>Feuil1!$A$2:$A$6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axId val="111730048"/>
        <c:axId val="111772800"/>
      </c:barChart>
      <c:catAx>
        <c:axId val="111730048"/>
        <c:scaling>
          <c:orientation val="minMax"/>
        </c:scaling>
        <c:axPos val="b"/>
        <c:numFmt formatCode="General" sourceLinked="1"/>
        <c:tickLblPos val="nextTo"/>
        <c:crossAx val="111772800"/>
        <c:crosses val="autoZero"/>
        <c:auto val="1"/>
        <c:lblAlgn val="ctr"/>
        <c:lblOffset val="100"/>
      </c:catAx>
      <c:valAx>
        <c:axId val="111772800"/>
        <c:scaling>
          <c:orientation val="minMax"/>
        </c:scaling>
        <c:axPos val="l"/>
        <c:majorGridlines/>
        <c:numFmt formatCode="General" sourceLinked="1"/>
        <c:tickLblPos val="nextTo"/>
        <c:crossAx val="111730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74C66-B7A8-400F-B133-C90CD4C0642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6DFFBC3-E7EB-4450-BBE5-A6E744D31469}">
      <dgm:prSet phldrT="[Texte]" custT="1"/>
      <dgm:spPr/>
      <dgm:t>
        <a:bodyPr/>
        <a:lstStyle/>
        <a:p>
          <a:r>
            <a:rPr lang="fr-FR" sz="2000" dirty="0" smtClean="0"/>
            <a:t>LABORATOIRE DE LA RAGE IPT</a:t>
          </a:r>
        </a:p>
        <a:p>
          <a:endParaRPr lang="fr-FR" sz="1600" dirty="0"/>
        </a:p>
      </dgm:t>
    </dgm:pt>
    <dgm:pt modelId="{54F8420E-9C25-4534-9835-8D8D1F80C5D7}" type="parTrans" cxnId="{C58FC29C-BE0C-430D-97E0-258BA825CCA6}">
      <dgm:prSet/>
      <dgm:spPr/>
      <dgm:t>
        <a:bodyPr/>
        <a:lstStyle/>
        <a:p>
          <a:endParaRPr lang="fr-FR"/>
        </a:p>
      </dgm:t>
    </dgm:pt>
    <dgm:pt modelId="{E5364D5E-FFC4-4C2B-8BE8-7D21DA490591}" type="sibTrans" cxnId="{C58FC29C-BE0C-430D-97E0-258BA825CCA6}">
      <dgm:prSet/>
      <dgm:spPr/>
      <dgm:t>
        <a:bodyPr/>
        <a:lstStyle/>
        <a:p>
          <a:endParaRPr lang="fr-FR"/>
        </a:p>
      </dgm:t>
    </dgm:pt>
    <dgm:pt modelId="{AF0F2D7C-F779-47FF-B010-8262049CE7B6}">
      <dgm:prSet phldrT="[Texte]" custT="1"/>
      <dgm:spPr>
        <a:solidFill>
          <a:schemeClr val="accent5"/>
        </a:solidFill>
      </dgm:spPr>
      <dgm:t>
        <a:bodyPr/>
        <a:lstStyle/>
        <a:p>
          <a:r>
            <a:rPr lang="fr-FR" sz="2800" dirty="0" smtClean="0"/>
            <a:t>VETERINAIRES</a:t>
          </a:r>
        </a:p>
        <a:p>
          <a:r>
            <a:rPr lang="fr-FR" sz="2800" dirty="0" smtClean="0"/>
            <a:t>CRDA</a:t>
          </a:r>
        </a:p>
        <a:p>
          <a:r>
            <a:rPr lang="fr-FR" sz="1600" dirty="0" smtClean="0"/>
            <a:t>Prélèvements</a:t>
          </a:r>
          <a:endParaRPr lang="fr-FR" sz="1600" dirty="0"/>
        </a:p>
      </dgm:t>
    </dgm:pt>
    <dgm:pt modelId="{F5A4E0FA-3AE9-445C-B080-BCF670C97389}" type="parTrans" cxnId="{D8C9AEDC-E53A-4DFD-BE26-F766BA8636AD}">
      <dgm:prSet/>
      <dgm:spPr/>
      <dgm:t>
        <a:bodyPr/>
        <a:lstStyle/>
        <a:p>
          <a:endParaRPr lang="fr-FR"/>
        </a:p>
      </dgm:t>
    </dgm:pt>
    <dgm:pt modelId="{7A0FDF35-EE6E-42EE-9ED5-C529102BBBAA}" type="sibTrans" cxnId="{D8C9AEDC-E53A-4DFD-BE26-F766BA8636AD}">
      <dgm:prSet/>
      <dgm:spPr/>
      <dgm:t>
        <a:bodyPr/>
        <a:lstStyle/>
        <a:p>
          <a:endParaRPr lang="fr-FR"/>
        </a:p>
      </dgm:t>
    </dgm:pt>
    <dgm:pt modelId="{E3D15E8A-3AFC-406C-B742-21C9FCB7B6D4}">
      <dgm:prSet phldrT="[Texte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sz="2000" dirty="0" smtClean="0"/>
            <a:t>COLLECTIVITES</a:t>
          </a:r>
        </a:p>
        <a:p>
          <a:r>
            <a:rPr lang="fr-FR" sz="2000" dirty="0" smtClean="0"/>
            <a:t>PUBLIQUES</a:t>
          </a:r>
        </a:p>
        <a:p>
          <a:r>
            <a:rPr lang="fr-FR" sz="1600" dirty="0" smtClean="0"/>
            <a:t>Contrôle de la population canine</a:t>
          </a:r>
          <a:endParaRPr lang="fr-FR" sz="1600" dirty="0"/>
        </a:p>
      </dgm:t>
    </dgm:pt>
    <dgm:pt modelId="{B091ECEE-04BA-4901-B1D8-C794909F9482}" type="parTrans" cxnId="{0A7CADC5-8357-4522-9231-6A31A064C983}">
      <dgm:prSet/>
      <dgm:spPr/>
      <dgm:t>
        <a:bodyPr/>
        <a:lstStyle/>
        <a:p>
          <a:endParaRPr lang="fr-FR"/>
        </a:p>
      </dgm:t>
    </dgm:pt>
    <dgm:pt modelId="{15E58A23-4356-4272-A1AE-8F54BB5CB5CE}" type="sibTrans" cxnId="{0A7CADC5-8357-4522-9231-6A31A064C983}">
      <dgm:prSet/>
      <dgm:spPr/>
      <dgm:t>
        <a:bodyPr/>
        <a:lstStyle/>
        <a:p>
          <a:endParaRPr lang="fr-FR"/>
        </a:p>
      </dgm:t>
    </dgm:pt>
    <dgm:pt modelId="{7427A477-00DC-47D1-9456-0B24FFBBE101}">
      <dgm:prSet phldrT="[Texte]" custT="1"/>
      <dgm:spPr>
        <a:solidFill>
          <a:srgbClr val="0070C0"/>
        </a:solidFill>
      </dgm:spPr>
      <dgm:t>
        <a:bodyPr/>
        <a:lstStyle/>
        <a:p>
          <a:r>
            <a:rPr lang="fr-FR" sz="2000" dirty="0" smtClean="0"/>
            <a:t>CENTRES DE TRAITEMENT</a:t>
          </a:r>
        </a:p>
        <a:p>
          <a:r>
            <a:rPr lang="fr-FR" sz="2000" dirty="0" smtClean="0"/>
            <a:t>ANTIRABIQUE</a:t>
          </a:r>
        </a:p>
        <a:p>
          <a:r>
            <a:rPr lang="fr-FR" sz="1600" dirty="0" smtClean="0"/>
            <a:t>Traitement post-exposition</a:t>
          </a:r>
          <a:endParaRPr lang="fr-FR" sz="1600" dirty="0"/>
        </a:p>
      </dgm:t>
    </dgm:pt>
    <dgm:pt modelId="{C3ADFB29-39BF-4893-8FBE-10F1E73B0A94}" type="parTrans" cxnId="{F9CAA901-9A50-49B5-91C2-16C5742FB67E}">
      <dgm:prSet/>
      <dgm:spPr/>
      <dgm:t>
        <a:bodyPr/>
        <a:lstStyle/>
        <a:p>
          <a:endParaRPr lang="fr-FR"/>
        </a:p>
      </dgm:t>
    </dgm:pt>
    <dgm:pt modelId="{2F54C585-812A-43F7-90F5-7F78020E260F}" type="sibTrans" cxnId="{F9CAA901-9A50-49B5-91C2-16C5742FB67E}">
      <dgm:prSet/>
      <dgm:spPr/>
      <dgm:t>
        <a:bodyPr/>
        <a:lstStyle/>
        <a:p>
          <a:endParaRPr lang="fr-FR"/>
        </a:p>
      </dgm:t>
    </dgm:pt>
    <dgm:pt modelId="{60344F66-9DD5-4657-9361-7F60AC79D44D}" type="pres">
      <dgm:prSet presAssocID="{53874C66-B7A8-400F-B133-C90CD4C064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46A2918-ED52-46C9-A8FB-0655493691F9}" type="pres">
      <dgm:prSet presAssocID="{D6DFFBC3-E7EB-4450-BBE5-A6E744D31469}" presName="centerShape" presStyleLbl="node0" presStyleIdx="0" presStyleCnt="1" custScaleX="127363" custScaleY="126169" custLinFactNeighborX="-101" custLinFactNeighborY="-5403"/>
      <dgm:spPr/>
      <dgm:t>
        <a:bodyPr/>
        <a:lstStyle/>
        <a:p>
          <a:endParaRPr lang="fr-FR"/>
        </a:p>
      </dgm:t>
    </dgm:pt>
    <dgm:pt modelId="{4E862898-75BA-4662-8C0F-4BD99ACDE8D6}" type="pres">
      <dgm:prSet presAssocID="{F5A4E0FA-3AE9-445C-B080-BCF670C97389}" presName="Name9" presStyleLbl="parChTrans1D2" presStyleIdx="0" presStyleCnt="3"/>
      <dgm:spPr/>
      <dgm:t>
        <a:bodyPr/>
        <a:lstStyle/>
        <a:p>
          <a:endParaRPr lang="fr-FR"/>
        </a:p>
      </dgm:t>
    </dgm:pt>
    <dgm:pt modelId="{B46C8D2F-14E0-437F-83D2-FFF1C9CA8B55}" type="pres">
      <dgm:prSet presAssocID="{F5A4E0FA-3AE9-445C-B080-BCF670C97389}" presName="connTx" presStyleLbl="parChTrans1D2" presStyleIdx="0" presStyleCnt="3"/>
      <dgm:spPr/>
      <dgm:t>
        <a:bodyPr/>
        <a:lstStyle/>
        <a:p>
          <a:endParaRPr lang="fr-FR"/>
        </a:p>
      </dgm:t>
    </dgm:pt>
    <dgm:pt modelId="{538377C1-A6AF-452C-A074-ACEDAA2F1877}" type="pres">
      <dgm:prSet presAssocID="{AF0F2D7C-F779-47FF-B010-8262049CE7B6}" presName="node" presStyleLbl="node1" presStyleIdx="0" presStyleCnt="3" custScaleX="275030" custRadScaleRad="103695" custRadScaleInc="16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C3BC5C-3E87-47D4-A994-7284D1AA18BF}" type="pres">
      <dgm:prSet presAssocID="{B091ECEE-04BA-4901-B1D8-C794909F9482}" presName="Name9" presStyleLbl="parChTrans1D2" presStyleIdx="1" presStyleCnt="3"/>
      <dgm:spPr/>
      <dgm:t>
        <a:bodyPr/>
        <a:lstStyle/>
        <a:p>
          <a:endParaRPr lang="fr-FR"/>
        </a:p>
      </dgm:t>
    </dgm:pt>
    <dgm:pt modelId="{E31FD995-11E9-4DB2-8491-D00CB1D841E4}" type="pres">
      <dgm:prSet presAssocID="{B091ECEE-04BA-4901-B1D8-C794909F9482}" presName="connTx" presStyleLbl="parChTrans1D2" presStyleIdx="1" presStyleCnt="3"/>
      <dgm:spPr/>
      <dgm:t>
        <a:bodyPr/>
        <a:lstStyle/>
        <a:p>
          <a:endParaRPr lang="fr-FR"/>
        </a:p>
      </dgm:t>
    </dgm:pt>
    <dgm:pt modelId="{C623BC80-DF95-4720-8424-BFB11BD0090B}" type="pres">
      <dgm:prSet presAssocID="{E3D15E8A-3AFC-406C-B742-21C9FCB7B6D4}" presName="node" presStyleLbl="node1" presStyleIdx="1" presStyleCnt="3" custScaleX="17294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4D1A61-7EE5-4F15-8AC3-B7E28AA5E550}" type="pres">
      <dgm:prSet presAssocID="{C3ADFB29-39BF-4893-8FBE-10F1E73B0A94}" presName="Name9" presStyleLbl="parChTrans1D2" presStyleIdx="2" presStyleCnt="3"/>
      <dgm:spPr/>
      <dgm:t>
        <a:bodyPr/>
        <a:lstStyle/>
        <a:p>
          <a:endParaRPr lang="fr-FR"/>
        </a:p>
      </dgm:t>
    </dgm:pt>
    <dgm:pt modelId="{7B39FE06-AADE-48C5-A184-65CA93A45EB0}" type="pres">
      <dgm:prSet presAssocID="{C3ADFB29-39BF-4893-8FBE-10F1E73B0A94}" presName="connTx" presStyleLbl="parChTrans1D2" presStyleIdx="2" presStyleCnt="3"/>
      <dgm:spPr/>
      <dgm:t>
        <a:bodyPr/>
        <a:lstStyle/>
        <a:p>
          <a:endParaRPr lang="fr-FR"/>
        </a:p>
      </dgm:t>
    </dgm:pt>
    <dgm:pt modelId="{B471D2B1-6D13-4659-A0F4-160351BBF14A}" type="pres">
      <dgm:prSet presAssocID="{7427A477-00DC-47D1-9456-0B24FFBBE101}" presName="node" presStyleLbl="node1" presStyleIdx="2" presStyleCnt="3" custScaleX="1830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88C5C5-D040-4C05-A3BB-7E6FBC14A2D0}" type="presOf" srcId="{B091ECEE-04BA-4901-B1D8-C794909F9482}" destId="{9DC3BC5C-3E87-47D4-A994-7284D1AA18BF}" srcOrd="0" destOrd="0" presId="urn:microsoft.com/office/officeart/2005/8/layout/radial1"/>
    <dgm:cxn modelId="{8E98CA26-CFD5-43E0-AAF7-D6117D198C50}" type="presOf" srcId="{D6DFFBC3-E7EB-4450-BBE5-A6E744D31469}" destId="{D46A2918-ED52-46C9-A8FB-0655493691F9}" srcOrd="0" destOrd="0" presId="urn:microsoft.com/office/officeart/2005/8/layout/radial1"/>
    <dgm:cxn modelId="{19C2F334-FB93-4443-BD64-534DDAA1F3D7}" type="presOf" srcId="{F5A4E0FA-3AE9-445C-B080-BCF670C97389}" destId="{4E862898-75BA-4662-8C0F-4BD99ACDE8D6}" srcOrd="0" destOrd="0" presId="urn:microsoft.com/office/officeart/2005/8/layout/radial1"/>
    <dgm:cxn modelId="{C58FC29C-BE0C-430D-97E0-258BA825CCA6}" srcId="{53874C66-B7A8-400F-B133-C90CD4C0642C}" destId="{D6DFFBC3-E7EB-4450-BBE5-A6E744D31469}" srcOrd="0" destOrd="0" parTransId="{54F8420E-9C25-4534-9835-8D8D1F80C5D7}" sibTransId="{E5364D5E-FFC4-4C2B-8BE8-7D21DA490591}"/>
    <dgm:cxn modelId="{C5C19F57-5CEF-466A-BFC7-252E8B716CA8}" type="presOf" srcId="{7427A477-00DC-47D1-9456-0B24FFBBE101}" destId="{B471D2B1-6D13-4659-A0F4-160351BBF14A}" srcOrd="0" destOrd="0" presId="urn:microsoft.com/office/officeart/2005/8/layout/radial1"/>
    <dgm:cxn modelId="{17D3BA80-02FC-4903-9C6F-306A6459378B}" type="presOf" srcId="{53874C66-B7A8-400F-B133-C90CD4C0642C}" destId="{60344F66-9DD5-4657-9361-7F60AC79D44D}" srcOrd="0" destOrd="0" presId="urn:microsoft.com/office/officeart/2005/8/layout/radial1"/>
    <dgm:cxn modelId="{0A7CADC5-8357-4522-9231-6A31A064C983}" srcId="{D6DFFBC3-E7EB-4450-BBE5-A6E744D31469}" destId="{E3D15E8A-3AFC-406C-B742-21C9FCB7B6D4}" srcOrd="1" destOrd="0" parTransId="{B091ECEE-04BA-4901-B1D8-C794909F9482}" sibTransId="{15E58A23-4356-4272-A1AE-8F54BB5CB5CE}"/>
    <dgm:cxn modelId="{F9CAA901-9A50-49B5-91C2-16C5742FB67E}" srcId="{D6DFFBC3-E7EB-4450-BBE5-A6E744D31469}" destId="{7427A477-00DC-47D1-9456-0B24FFBBE101}" srcOrd="2" destOrd="0" parTransId="{C3ADFB29-39BF-4893-8FBE-10F1E73B0A94}" sibTransId="{2F54C585-812A-43F7-90F5-7F78020E260F}"/>
    <dgm:cxn modelId="{D8C9AEDC-E53A-4DFD-BE26-F766BA8636AD}" srcId="{D6DFFBC3-E7EB-4450-BBE5-A6E744D31469}" destId="{AF0F2D7C-F779-47FF-B010-8262049CE7B6}" srcOrd="0" destOrd="0" parTransId="{F5A4E0FA-3AE9-445C-B080-BCF670C97389}" sibTransId="{7A0FDF35-EE6E-42EE-9ED5-C529102BBBAA}"/>
    <dgm:cxn modelId="{1121E683-2355-450B-9F41-81995E95C06C}" type="presOf" srcId="{E3D15E8A-3AFC-406C-B742-21C9FCB7B6D4}" destId="{C623BC80-DF95-4720-8424-BFB11BD0090B}" srcOrd="0" destOrd="0" presId="urn:microsoft.com/office/officeart/2005/8/layout/radial1"/>
    <dgm:cxn modelId="{5920A2C3-A5F1-46C6-A2D0-FF4AD749B8E5}" type="presOf" srcId="{C3ADFB29-39BF-4893-8FBE-10F1E73B0A94}" destId="{7B39FE06-AADE-48C5-A184-65CA93A45EB0}" srcOrd="1" destOrd="0" presId="urn:microsoft.com/office/officeart/2005/8/layout/radial1"/>
    <dgm:cxn modelId="{15D9DF89-3B2D-4F0B-ADAA-40D64DFFE939}" type="presOf" srcId="{C3ADFB29-39BF-4893-8FBE-10F1E73B0A94}" destId="{D64D1A61-7EE5-4F15-8AC3-B7E28AA5E550}" srcOrd="0" destOrd="0" presId="urn:microsoft.com/office/officeart/2005/8/layout/radial1"/>
    <dgm:cxn modelId="{04F26715-A3B4-4934-87D8-9B0CC01C4752}" type="presOf" srcId="{B091ECEE-04BA-4901-B1D8-C794909F9482}" destId="{E31FD995-11E9-4DB2-8491-D00CB1D841E4}" srcOrd="1" destOrd="0" presId="urn:microsoft.com/office/officeart/2005/8/layout/radial1"/>
    <dgm:cxn modelId="{FA89C432-DBFD-407B-83E3-0AD5ADE85BF4}" type="presOf" srcId="{AF0F2D7C-F779-47FF-B010-8262049CE7B6}" destId="{538377C1-A6AF-452C-A074-ACEDAA2F1877}" srcOrd="0" destOrd="0" presId="urn:microsoft.com/office/officeart/2005/8/layout/radial1"/>
    <dgm:cxn modelId="{73867D5F-3F3A-451F-8F47-68EFD9648CD3}" type="presOf" srcId="{F5A4E0FA-3AE9-445C-B080-BCF670C97389}" destId="{B46C8D2F-14E0-437F-83D2-FFF1C9CA8B55}" srcOrd="1" destOrd="0" presId="urn:microsoft.com/office/officeart/2005/8/layout/radial1"/>
    <dgm:cxn modelId="{6F8E41D4-4E8B-45EF-B7EC-EE591042C686}" type="presParOf" srcId="{60344F66-9DD5-4657-9361-7F60AC79D44D}" destId="{D46A2918-ED52-46C9-A8FB-0655493691F9}" srcOrd="0" destOrd="0" presId="urn:microsoft.com/office/officeart/2005/8/layout/radial1"/>
    <dgm:cxn modelId="{0930F9AF-2A0A-43CB-9EE8-E7138E7038AA}" type="presParOf" srcId="{60344F66-9DD5-4657-9361-7F60AC79D44D}" destId="{4E862898-75BA-4662-8C0F-4BD99ACDE8D6}" srcOrd="1" destOrd="0" presId="urn:microsoft.com/office/officeart/2005/8/layout/radial1"/>
    <dgm:cxn modelId="{42129E45-9A0B-4B2B-A205-DA0153E19D59}" type="presParOf" srcId="{4E862898-75BA-4662-8C0F-4BD99ACDE8D6}" destId="{B46C8D2F-14E0-437F-83D2-FFF1C9CA8B55}" srcOrd="0" destOrd="0" presId="urn:microsoft.com/office/officeart/2005/8/layout/radial1"/>
    <dgm:cxn modelId="{38EE03BE-0E59-4574-BA7B-08A21C03F087}" type="presParOf" srcId="{60344F66-9DD5-4657-9361-7F60AC79D44D}" destId="{538377C1-A6AF-452C-A074-ACEDAA2F1877}" srcOrd="2" destOrd="0" presId="urn:microsoft.com/office/officeart/2005/8/layout/radial1"/>
    <dgm:cxn modelId="{4DA2F331-65BC-457D-B278-C7211BCC1D0D}" type="presParOf" srcId="{60344F66-9DD5-4657-9361-7F60AC79D44D}" destId="{9DC3BC5C-3E87-47D4-A994-7284D1AA18BF}" srcOrd="3" destOrd="0" presId="urn:microsoft.com/office/officeart/2005/8/layout/radial1"/>
    <dgm:cxn modelId="{EE259CA2-88C3-4772-9F57-23E3F7397590}" type="presParOf" srcId="{9DC3BC5C-3E87-47D4-A994-7284D1AA18BF}" destId="{E31FD995-11E9-4DB2-8491-D00CB1D841E4}" srcOrd="0" destOrd="0" presId="urn:microsoft.com/office/officeart/2005/8/layout/radial1"/>
    <dgm:cxn modelId="{CEEDC3C0-4FFD-4D6F-AC1B-59E99A0B6DAE}" type="presParOf" srcId="{60344F66-9DD5-4657-9361-7F60AC79D44D}" destId="{C623BC80-DF95-4720-8424-BFB11BD0090B}" srcOrd="4" destOrd="0" presId="urn:microsoft.com/office/officeart/2005/8/layout/radial1"/>
    <dgm:cxn modelId="{1904B512-460F-4CF2-99B0-3DCDDF9F0054}" type="presParOf" srcId="{60344F66-9DD5-4657-9361-7F60AC79D44D}" destId="{D64D1A61-7EE5-4F15-8AC3-B7E28AA5E550}" srcOrd="5" destOrd="0" presId="urn:microsoft.com/office/officeart/2005/8/layout/radial1"/>
    <dgm:cxn modelId="{2252B7E3-3D61-427B-BD7E-B185FE7ABC0A}" type="presParOf" srcId="{D64D1A61-7EE5-4F15-8AC3-B7E28AA5E550}" destId="{7B39FE06-AADE-48C5-A184-65CA93A45EB0}" srcOrd="0" destOrd="0" presId="urn:microsoft.com/office/officeart/2005/8/layout/radial1"/>
    <dgm:cxn modelId="{C09BCC6B-AB83-4CEC-8C40-32195BF981A3}" type="presParOf" srcId="{60344F66-9DD5-4657-9361-7F60AC79D44D}" destId="{B471D2B1-6D13-4659-A0F4-160351BBF14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6A2918-ED52-46C9-A8FB-0655493691F9}">
      <dsp:nvSpPr>
        <dsp:cNvPr id="0" name=""/>
        <dsp:cNvSpPr/>
      </dsp:nvSpPr>
      <dsp:spPr>
        <a:xfrm>
          <a:off x="3224611" y="2133167"/>
          <a:ext cx="2608040" cy="2583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LABORATOIRE DE LA RAGE IPT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3224611" y="2133167"/>
        <a:ext cx="2608040" cy="2583590"/>
      </dsp:txXfrm>
    </dsp:sp>
    <dsp:sp modelId="{4E862898-75BA-4662-8C0F-4BD99ACDE8D6}">
      <dsp:nvSpPr>
        <dsp:cNvPr id="0" name=""/>
        <dsp:cNvSpPr/>
      </dsp:nvSpPr>
      <dsp:spPr>
        <a:xfrm rot="16214711">
          <a:off x="4491612" y="2069891"/>
          <a:ext cx="85459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85459" y="20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16214711">
        <a:off x="4532205" y="2088313"/>
        <a:ext cx="4272" cy="4272"/>
      </dsp:txXfrm>
    </dsp:sp>
    <dsp:sp modelId="{538377C1-A6AF-452C-A074-ACEDAA2F1877}">
      <dsp:nvSpPr>
        <dsp:cNvPr id="0" name=""/>
        <dsp:cNvSpPr/>
      </dsp:nvSpPr>
      <dsp:spPr>
        <a:xfrm>
          <a:off x="1722981" y="0"/>
          <a:ext cx="5631849" cy="2047721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VETERINAIRES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CRDA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Prélèvements</a:t>
          </a:r>
          <a:endParaRPr lang="fr-FR" sz="1600" kern="1200" dirty="0"/>
        </a:p>
      </dsp:txBody>
      <dsp:txXfrm>
        <a:off x="1722981" y="0"/>
        <a:ext cx="5631849" cy="2047721"/>
      </dsp:txXfrm>
    </dsp:sp>
    <dsp:sp modelId="{9DC3BC5C-3E87-47D4-A994-7284D1AA18BF}">
      <dsp:nvSpPr>
        <dsp:cNvPr id="0" name=""/>
        <dsp:cNvSpPr/>
      </dsp:nvSpPr>
      <dsp:spPr>
        <a:xfrm rot="2100659">
          <a:off x="5579910" y="4192848"/>
          <a:ext cx="148551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148551" y="20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2100659">
        <a:off x="5650472" y="4209692"/>
        <a:ext cx="7427" cy="7427"/>
      </dsp:txXfrm>
    </dsp:sp>
    <dsp:sp modelId="{C623BC80-DF95-4720-8424-BFB11BD0090B}">
      <dsp:nvSpPr>
        <dsp:cNvPr id="0" name=""/>
        <dsp:cNvSpPr/>
      </dsp:nvSpPr>
      <dsp:spPr>
        <a:xfrm>
          <a:off x="5071489" y="4021774"/>
          <a:ext cx="3541514" cy="2047721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COLLECTIVITES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PUBLIQUES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Contrôle de la population canine</a:t>
          </a:r>
          <a:endParaRPr lang="fr-FR" sz="1600" kern="1200" dirty="0"/>
        </a:p>
      </dsp:txBody>
      <dsp:txXfrm>
        <a:off x="5071489" y="4021774"/>
        <a:ext cx="3541514" cy="2047721"/>
      </dsp:txXfrm>
    </dsp:sp>
    <dsp:sp modelId="{D64D1A61-7EE5-4F15-8AC3-B7E28AA5E550}">
      <dsp:nvSpPr>
        <dsp:cNvPr id="0" name=""/>
        <dsp:cNvSpPr/>
      </dsp:nvSpPr>
      <dsp:spPr>
        <a:xfrm rot="8691799">
          <a:off x="3364947" y="4184411"/>
          <a:ext cx="110710" cy="41116"/>
        </a:xfrm>
        <a:custGeom>
          <a:avLst/>
          <a:gdLst/>
          <a:ahLst/>
          <a:cxnLst/>
          <a:rect l="0" t="0" r="0" b="0"/>
          <a:pathLst>
            <a:path>
              <a:moveTo>
                <a:pt x="0" y="20558"/>
              </a:moveTo>
              <a:lnTo>
                <a:pt x="110710" y="205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 rot="8691799">
        <a:off x="3417534" y="4202202"/>
        <a:ext cx="5535" cy="5535"/>
      </dsp:txXfrm>
    </dsp:sp>
    <dsp:sp modelId="{B471D2B1-6D13-4659-A0F4-160351BBF14A}">
      <dsp:nvSpPr>
        <dsp:cNvPr id="0" name=""/>
        <dsp:cNvSpPr/>
      </dsp:nvSpPr>
      <dsp:spPr>
        <a:xfrm>
          <a:off x="351483" y="4021774"/>
          <a:ext cx="3748600" cy="2047721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CENTRES DE TRAITEMENT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ANTIRABIQUE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Traitement post-exposition</a:t>
          </a:r>
          <a:endParaRPr lang="fr-FR" sz="1600" kern="1200" dirty="0"/>
        </a:p>
      </dsp:txBody>
      <dsp:txXfrm>
        <a:off x="351483" y="4021774"/>
        <a:ext cx="3748600" cy="2047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0.19643</cdr:x>
      <cdr:y>0.03544</cdr:y>
    </cdr:from>
    <cdr:to>
      <cdr:x>0.49107</cdr:x>
      <cdr:y>0.15947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584176" y="144016"/>
          <a:ext cx="23762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600" b="1" dirty="0" smtClean="0"/>
            <a:t>RAGE  ANIMALE</a:t>
          </a:r>
          <a:endParaRPr lang="fr-FR" sz="1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28/04/2016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2363688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 smtClean="0"/>
              <a:t>        PRORAMME NATIONAL DE LUTTE    </a:t>
            </a:r>
            <a:br>
              <a:rPr lang="fr-FR" sz="4000" dirty="0" smtClean="0"/>
            </a:br>
            <a:r>
              <a:rPr lang="fr-FR" sz="4000" dirty="0" smtClean="0"/>
              <a:t>                      CONTRE LA RAGE,</a:t>
            </a:r>
            <a:br>
              <a:rPr lang="fr-FR" sz="4000" dirty="0" smtClean="0"/>
            </a:br>
            <a:r>
              <a:rPr lang="fr-FR" sz="4000" dirty="0" smtClean="0"/>
              <a:t>          PROTOCOLES DE TRAITEMENT      </a:t>
            </a:r>
            <a:br>
              <a:rPr lang="fr-FR" sz="4000" dirty="0" smtClean="0"/>
            </a:br>
            <a:r>
              <a:rPr lang="fr-FR" sz="4000" dirty="0" smtClean="0"/>
              <a:t>      ANTIRABIQUE APRES EXPOSITION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r-FR" dirty="0" smtClean="0"/>
              <a:t>                                        </a:t>
            </a:r>
            <a:r>
              <a:rPr lang="fr-FR" sz="2400" dirty="0" smtClean="0"/>
              <a:t> S. Khoufi</a:t>
            </a:r>
          </a:p>
          <a:p>
            <a:pPr algn="l"/>
            <a:r>
              <a:rPr lang="fr-FR" sz="2400" dirty="0" smtClean="0"/>
              <a:t>                                H. </a:t>
            </a:r>
            <a:r>
              <a:rPr lang="fr-FR" sz="2400" dirty="0" err="1" smtClean="0"/>
              <a:t>Kharmachi</a:t>
            </a:r>
            <a:r>
              <a:rPr lang="fr-FR" sz="2400" dirty="0" smtClean="0"/>
              <a:t>, I. </a:t>
            </a:r>
            <a:r>
              <a:rPr lang="fr-FR" sz="2400" dirty="0" err="1" smtClean="0"/>
              <a:t>Zaouia</a:t>
            </a:r>
            <a:endParaRPr lang="fr-FR" sz="2400" dirty="0" smtClean="0"/>
          </a:p>
          <a:p>
            <a:pPr algn="l"/>
            <a:r>
              <a:rPr lang="fr-FR" dirty="0" smtClean="0"/>
              <a:t>                                         CNLAR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1538" y="621166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 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Quatrièmes Journées Nationales de Santé de Base</a:t>
            </a:r>
          </a:p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Mahdia 29 – 30 avril 2016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55776" y="3068960"/>
            <a:ext cx="6059016" cy="5620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VACCINATION ANTIRABIQUE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VACCINS  ANTIRABIQUES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PREPARES  SUR CULTURES DE CELLULES</a:t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6106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2000" dirty="0"/>
              <a:t>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Vaccin préparé sur culture de cellules diploïdes humaines (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HDCV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          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Vaccin préparé sur culture de cellules d’embryon de poulet (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PCECV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            (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RABIPUR 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/ Chiron Vaccines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Vaccin préparé sur culture de cellules Véro (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PVCRV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             (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VERORAB </a:t>
            </a:r>
            <a:r>
              <a:rPr lang="en-US" sz="2000" b="1" baseline="30000" dirty="0">
                <a:latin typeface="Arial" pitchFamily="34" charset="0"/>
                <a:cs typeface="Arial" pitchFamily="34" charset="0"/>
              </a:rPr>
              <a:t>®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/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Sanofi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Pasteur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fr-FR" sz="2000" dirty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520" y="2492896"/>
            <a:ext cx="8610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Très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immunogènes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inoculations  réduites à 4 ou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5 doses</a:t>
            </a:r>
          </a:p>
          <a:p>
            <a:pPr>
              <a:spcBef>
                <a:spcPct val="50000"/>
              </a:spcBef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 Peu réactogènes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réactions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locales tolérables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               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régression spontanée en 24 à 48 h</a:t>
            </a:r>
          </a:p>
          <a:p>
            <a:pPr>
              <a:spcBef>
                <a:spcPct val="50000"/>
              </a:spcBef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Produits coûteux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843808" y="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VACCINS ANTIRABIQUES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75656" y="0"/>
            <a:ext cx="660992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VACCINATION ANTIRABIQUE</a:t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PAR  VOIE  INTRAMUSCULAIRE</a:t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selon les recommandations de l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’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7544" y="2132856"/>
            <a:ext cx="83529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/>
              <a:t>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Schéma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˝ ESSEN˝    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: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Protocoles   1   : Protocoles avec Sérum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                   A 1 :   Traitement d’observation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                   B 1 :   Traitement complet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fr-FR" sz="20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4437112"/>
            <a:ext cx="83529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/>
              <a:t> 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Schéma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˝ ZAGREB˝  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: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Protocoles   2   : Protocoles sans Sérum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                   A 2 :   Traitement d’observation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                   B 2 :   Traitement complet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40"/>
          <p:cNvSpPr txBox="1">
            <a:spLocks noChangeArrowheads="1"/>
          </p:cNvSpPr>
          <p:nvPr/>
        </p:nvSpPr>
        <p:spPr bwMode="auto">
          <a:xfrm>
            <a:off x="683568" y="0"/>
            <a:ext cx="792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VACCINATION ANTIRABIQUE                       </a:t>
            </a:r>
          </a:p>
          <a:p>
            <a:pPr>
              <a:defRPr/>
            </a:pP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PAR  VOIE  INTRAMUSCULAIRE                  </a:t>
            </a:r>
          </a:p>
          <a:p>
            <a:pPr>
              <a:defRPr/>
            </a:pP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selon les recommandations de l’OMS</a:t>
            </a:r>
          </a:p>
        </p:txBody>
      </p:sp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0" y="1194911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 smtClean="0"/>
              <a:t>SCHEMA    ˝ ESSEN ˝ </a:t>
            </a:r>
            <a:r>
              <a:rPr lang="fr-FR" sz="2000" b="1" dirty="0"/>
              <a:t>: </a:t>
            </a:r>
            <a:r>
              <a:rPr lang="fr-FR" sz="2000" b="1" dirty="0" smtClean="0"/>
              <a:t>   En </a:t>
            </a:r>
            <a:r>
              <a:rPr lang="fr-FR" sz="2000" b="1" dirty="0"/>
              <a:t>cas d’indication de SAR  </a:t>
            </a:r>
          </a:p>
          <a:p>
            <a:pPr>
              <a:spcBef>
                <a:spcPct val="50000"/>
              </a:spcBef>
            </a:pPr>
            <a:r>
              <a:rPr lang="fr-FR" sz="2000" b="1" dirty="0"/>
              <a:t>                                     </a:t>
            </a:r>
            <a:r>
              <a:rPr lang="fr-FR" sz="2000" b="1" dirty="0" smtClean="0"/>
              <a:t>         En </a:t>
            </a:r>
            <a:r>
              <a:rPr lang="fr-FR" sz="2000" b="1" dirty="0"/>
              <a:t>IM au niveau du deltoïde </a:t>
            </a:r>
            <a:r>
              <a:rPr lang="fr-FR" sz="2000" b="1" dirty="0" smtClean="0"/>
              <a:t> </a:t>
            </a:r>
          </a:p>
          <a:p>
            <a:pPr>
              <a:spcBef>
                <a:spcPct val="50000"/>
              </a:spcBef>
            </a:pPr>
            <a:endParaRPr lang="fr-FR" sz="2000" b="1" dirty="0"/>
          </a:p>
          <a:p>
            <a:pPr>
              <a:spcBef>
                <a:spcPct val="50000"/>
              </a:spcBef>
            </a:pPr>
            <a:endParaRPr lang="fr-FR" sz="2000" b="1" dirty="0"/>
          </a:p>
          <a:p>
            <a:pPr>
              <a:spcBef>
                <a:spcPct val="50000"/>
              </a:spcBef>
            </a:pPr>
            <a:r>
              <a:rPr lang="fr-FR" sz="2000" b="1" dirty="0" smtClean="0"/>
              <a:t>          </a:t>
            </a:r>
            <a:endParaRPr lang="fr-FR" sz="2000" b="1" dirty="0"/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0070C0"/>
                </a:solidFill>
              </a:rPr>
              <a:t>J0 </a:t>
            </a:r>
            <a:r>
              <a:rPr lang="fr-FR" sz="2000" b="1" dirty="0" smtClean="0">
                <a:solidFill>
                  <a:schemeClr val="hlink"/>
                </a:solidFill>
              </a:rPr>
              <a:t>      </a:t>
            </a:r>
            <a:r>
              <a:rPr lang="fr-FR" sz="2000" b="1" dirty="0">
                <a:solidFill>
                  <a:srgbClr val="0070C0"/>
                </a:solidFill>
              </a:rPr>
              <a:t>J3</a:t>
            </a:r>
            <a:r>
              <a:rPr lang="fr-FR" sz="2000" b="1" dirty="0">
                <a:solidFill>
                  <a:schemeClr val="hlink"/>
                </a:solidFill>
              </a:rPr>
              <a:t>           </a:t>
            </a:r>
            <a:r>
              <a:rPr lang="fr-FR" sz="2000" b="1" dirty="0">
                <a:solidFill>
                  <a:srgbClr val="0070C0"/>
                </a:solidFill>
              </a:rPr>
              <a:t>J7</a:t>
            </a:r>
            <a:r>
              <a:rPr lang="fr-FR" sz="2000" b="1" dirty="0">
                <a:solidFill>
                  <a:schemeClr val="hlink"/>
                </a:solidFill>
              </a:rPr>
              <a:t>                      </a:t>
            </a:r>
            <a:r>
              <a:rPr lang="fr-FR" sz="2000" b="1" dirty="0">
                <a:solidFill>
                  <a:srgbClr val="0070C0"/>
                </a:solidFill>
              </a:rPr>
              <a:t>J14 </a:t>
            </a:r>
            <a:r>
              <a:rPr lang="fr-FR" sz="2000" b="1" dirty="0">
                <a:solidFill>
                  <a:schemeClr val="hlink"/>
                </a:solidFill>
              </a:rPr>
              <a:t>                                                </a:t>
            </a:r>
            <a:r>
              <a:rPr lang="fr-FR" sz="2000" b="1" dirty="0">
                <a:solidFill>
                  <a:srgbClr val="0070C0"/>
                </a:solidFill>
              </a:rPr>
              <a:t>J28</a:t>
            </a:r>
          </a:p>
          <a:p>
            <a:pPr>
              <a:spcBef>
                <a:spcPct val="50000"/>
              </a:spcBef>
            </a:pPr>
            <a:r>
              <a:rPr lang="fr-FR" sz="2000" b="1" dirty="0"/>
              <a:t>                                     </a:t>
            </a:r>
            <a:r>
              <a:rPr lang="fr-FR" sz="2000" b="1" dirty="0" smtClean="0"/>
              <a:t>     </a:t>
            </a:r>
            <a:r>
              <a:rPr lang="fr-FR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Protocoles 1 : A1 ou B1</a:t>
            </a:r>
          </a:p>
          <a:p>
            <a:pPr>
              <a:spcBef>
                <a:spcPct val="50000"/>
              </a:spcBef>
            </a:pPr>
            <a:endParaRPr lang="fr-FR" sz="2000" b="1" dirty="0">
              <a:solidFill>
                <a:schemeClr val="hlink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Nécessite   5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RDV</a:t>
            </a:r>
          </a:p>
          <a:p>
            <a:pPr>
              <a:spcBef>
                <a:spcPct val="50000"/>
              </a:spcBef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    Utilisation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de  5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doses</a:t>
            </a:r>
          </a:p>
          <a:p>
            <a:pPr>
              <a:spcBef>
                <a:spcPct val="50000"/>
              </a:spcBef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    Réponse moins précoce , mais plus durable </a:t>
            </a:r>
          </a:p>
          <a:p>
            <a:pPr>
              <a:spcBef>
                <a:spcPct val="50000"/>
              </a:spcBef>
            </a:pPr>
            <a:endParaRPr lang="fr-FR" sz="2000" b="1" dirty="0"/>
          </a:p>
        </p:txBody>
      </p:sp>
      <p:sp>
        <p:nvSpPr>
          <p:cNvPr id="4" name="Line 1029"/>
          <p:cNvSpPr>
            <a:spLocks noChangeShapeType="1"/>
          </p:cNvSpPr>
          <p:nvPr/>
        </p:nvSpPr>
        <p:spPr bwMode="auto">
          <a:xfrm>
            <a:off x="0" y="3429000"/>
            <a:ext cx="889317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fr-FR"/>
          </a:p>
        </p:txBody>
      </p:sp>
      <p:pic>
        <p:nvPicPr>
          <p:cNvPr id="5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683568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683568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83568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64904"/>
            <a:ext cx="683568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564904"/>
            <a:ext cx="683568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40"/>
          <p:cNvSpPr txBox="1">
            <a:spLocks noChangeArrowheads="1"/>
          </p:cNvSpPr>
          <p:nvPr/>
        </p:nvSpPr>
        <p:spPr bwMode="auto">
          <a:xfrm>
            <a:off x="683568" y="0"/>
            <a:ext cx="7920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VACCINATION ANTIRABIQUE                       </a:t>
            </a:r>
          </a:p>
          <a:p>
            <a:pPr>
              <a:defRPr/>
            </a:pP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PAR  VOIE  INTRAMUSCULAIRE                  </a:t>
            </a:r>
          </a:p>
          <a:p>
            <a:pPr>
              <a:defRPr/>
            </a:pPr>
            <a:r>
              <a:rPr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selon les recommandations de l’OMS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SCHEMA  ˝ ZAGREB ˝ : Schéma  2-1-1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                    En IM au niveau du deltoïde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J0                           J 7                                                         J21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 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Protocole 2  :  A2  ou  B2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Avantages :    -   moins de RDV  ( 3 )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-  moins de doses ( 4 )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-  réponse plus rapide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9552" y="3645024"/>
            <a:ext cx="8353425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pic>
        <p:nvPicPr>
          <p:cNvPr id="6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683568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683568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80928"/>
            <a:ext cx="683568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2780928"/>
            <a:ext cx="683568" cy="81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55776" y="3068960"/>
            <a:ext cx="6059016" cy="5620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SEROTHERAPIE     ANTIRABIQUE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LES IMMUNOGLOBULINES    ANTIRABIQUES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3400" y="1484313"/>
            <a:ext cx="8305800" cy="49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        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3 groupes de produits assurant une immunisation rabique passive</a:t>
            </a:r>
          </a:p>
          <a:p>
            <a:pPr>
              <a:spcBef>
                <a:spcPct val="50000"/>
              </a:spcBef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Immunoglobulines Rabiques Humaines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: (RIG)</a:t>
            </a:r>
          </a:p>
          <a:p>
            <a:pPr>
              <a:spcBef>
                <a:spcPct val="50000"/>
              </a:spcBef>
            </a:pPr>
            <a:r>
              <a:rPr lang="fr-FR" dirty="0">
                <a:latin typeface="Arial" pitchFamily="34" charset="0"/>
                <a:cs typeface="Arial" pitchFamily="34" charset="0"/>
              </a:rPr>
              <a:t>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20 UI/ kg , rares, trop chers  ( flacons de 300 et de 1500 UI )</a:t>
            </a:r>
          </a:p>
          <a:p>
            <a:pPr>
              <a:spcBef>
                <a:spcPct val="50000"/>
              </a:spcBef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Immunoglobulines Rabiques Equines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(ERIG)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fr-FR" dirty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dirty="0">
                <a:latin typeface="Arial" pitchFamily="34" charset="0"/>
                <a:cs typeface="Arial" pitchFamily="34" charset="0"/>
              </a:rPr>
              <a:t> 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Fragments F (ab’)2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fr-FR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très purifiée, produite à partir d’immunoglobulines équines</a:t>
            </a:r>
          </a:p>
          <a:p>
            <a:pPr>
              <a:spcBef>
                <a:spcPct val="50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    40 UI/ Kg, ( Ampoule de 10 ml de 1200 UI / Flacon de 5 ml  de 1000 UI)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fr-FR" dirty="0">
                <a:latin typeface="Arial" pitchFamily="34" charset="0"/>
                <a:cs typeface="Arial" pitchFamily="34" charset="0"/>
              </a:rPr>
              <a:t>  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23728" y="188640"/>
            <a:ext cx="5194920" cy="490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SEROTHERAPIE ANTIRABIQUE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764704"/>
            <a:ext cx="83727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INDICATIONS :    </a:t>
            </a:r>
            <a:r>
              <a:rPr lang="fr-FR" sz="2000" b="1" dirty="0" smtClean="0"/>
              <a:t>       -   lésions des extrémités</a:t>
            </a:r>
            <a:endParaRPr lang="fr-FR" sz="2000" b="1" dirty="0"/>
          </a:p>
          <a:p>
            <a:r>
              <a:rPr lang="fr-FR" sz="2000" b="1" dirty="0" smtClean="0"/>
              <a:t>(Protocoles A1/B 1)     -   lésions à la tête et/ou cou</a:t>
            </a:r>
            <a:endParaRPr lang="fr-FR" sz="2000" b="1" dirty="0"/>
          </a:p>
          <a:p>
            <a:r>
              <a:rPr lang="fr-FR" sz="2000" b="1" dirty="0"/>
              <a:t>                              </a:t>
            </a:r>
            <a:r>
              <a:rPr lang="fr-FR" sz="2000" b="1" dirty="0" smtClean="0"/>
              <a:t>            -   lésions profondes </a:t>
            </a:r>
            <a:endParaRPr lang="fr-FR" sz="2000" b="1" dirty="0"/>
          </a:p>
          <a:p>
            <a:r>
              <a:rPr lang="fr-FR" sz="2000" b="1" dirty="0"/>
              <a:t>                             </a:t>
            </a:r>
            <a:r>
              <a:rPr lang="fr-FR" sz="2000" b="1" dirty="0" smtClean="0"/>
              <a:t>             </a:t>
            </a:r>
            <a:r>
              <a:rPr lang="fr-FR" sz="2000" b="1" dirty="0"/>
              <a:t>- </a:t>
            </a:r>
            <a:r>
              <a:rPr lang="fr-FR" sz="2000" b="1" dirty="0" smtClean="0"/>
              <a:t>  lésions </a:t>
            </a:r>
            <a:r>
              <a:rPr lang="fr-FR" sz="2000" b="1" dirty="0"/>
              <a:t>multiples</a:t>
            </a:r>
          </a:p>
          <a:p>
            <a:r>
              <a:rPr lang="fr-FR" sz="2000" b="1" dirty="0"/>
              <a:t>                              </a:t>
            </a:r>
            <a:r>
              <a:rPr lang="fr-FR" sz="2000" b="1" dirty="0" smtClean="0"/>
              <a:t>            -   lésions </a:t>
            </a:r>
            <a:r>
              <a:rPr lang="fr-FR" sz="2000" b="1" dirty="0"/>
              <a:t>des OGE</a:t>
            </a:r>
          </a:p>
          <a:p>
            <a:r>
              <a:rPr lang="fr-FR" sz="2000" b="1" dirty="0"/>
              <a:t>                              </a:t>
            </a:r>
            <a:r>
              <a:rPr lang="fr-FR" sz="2000" b="1" dirty="0" smtClean="0"/>
              <a:t>            -   lésion </a:t>
            </a:r>
            <a:r>
              <a:rPr lang="fr-FR" sz="2000" b="1" dirty="0"/>
              <a:t>par un animal </a:t>
            </a:r>
            <a:r>
              <a:rPr lang="fr-FR" sz="2000" b="1" dirty="0" smtClean="0"/>
              <a:t>enragé</a:t>
            </a:r>
            <a:endParaRPr lang="fr-FR" sz="2000" b="1" dirty="0"/>
          </a:p>
        </p:txBody>
      </p:sp>
      <p:pic>
        <p:nvPicPr>
          <p:cNvPr id="4" name="Image 3" descr="IMG007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852936"/>
            <a:ext cx="2195736" cy="172819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33975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581128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2013-12-25 09.33.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852936"/>
            <a:ext cx="2304256" cy="1728192"/>
          </a:xfrm>
          <a:prstGeom prst="rect">
            <a:avLst/>
          </a:prstGeom>
        </p:spPr>
      </p:pic>
      <p:pic>
        <p:nvPicPr>
          <p:cNvPr id="9" name="Image 8" descr="Photos-0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81128"/>
            <a:ext cx="2411760" cy="1656184"/>
          </a:xfrm>
          <a:prstGeom prst="rect">
            <a:avLst/>
          </a:prstGeom>
        </p:spPr>
      </p:pic>
      <p:pic>
        <p:nvPicPr>
          <p:cNvPr id="1026" name="Picture 2" descr="I:\photos traitement antirabique\DSC_02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852936"/>
            <a:ext cx="2376264" cy="1728192"/>
          </a:xfrm>
          <a:prstGeom prst="rect">
            <a:avLst/>
          </a:prstGeom>
          <a:noFill/>
        </p:spPr>
      </p:pic>
      <p:pic>
        <p:nvPicPr>
          <p:cNvPr id="1028" name="Picture 4" descr="C:\Users\hp\Pictures\VAR\IMG_20160402_123152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581128"/>
            <a:ext cx="2283718" cy="1656184"/>
          </a:xfrm>
          <a:prstGeom prst="rect">
            <a:avLst/>
          </a:prstGeom>
          <a:noFill/>
        </p:spPr>
      </p:pic>
      <p:pic>
        <p:nvPicPr>
          <p:cNvPr id="1029" name="Picture 5" descr="C:\Users\hp\Pictures\VAR\IMG_20160402_1231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581128"/>
            <a:ext cx="2195736" cy="165618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 rot="2356566">
            <a:off x="8207312" y="3300755"/>
            <a:ext cx="576064" cy="199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 rot="2356566">
            <a:off x="5992681" y="517925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rot="2356566">
            <a:off x="6424728" y="5539292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 rot="1051586">
            <a:off x="7532642" y="6032677"/>
            <a:ext cx="57606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PRECAUTIONS:</a:t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Test BESREDKA pour d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é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tecter une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é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ventuelle  allergie </a:t>
            </a:r>
            <a:b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M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é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dication pour faire face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à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 choc anaphylactique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2988266" cy="199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753883" cy="20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3326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DU PROGRAMME NATIONAL  DE LUTTE  ANTIRABIQUE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556792"/>
            <a:ext cx="79208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   </a:t>
            </a:r>
            <a:r>
              <a:rPr lang="fr-FR" b="1" dirty="0" smtClean="0"/>
              <a:t>VACCINATION DE MASSE DES CHIENS</a:t>
            </a:r>
          </a:p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MINISTERE DE L’AGRICULTURE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   </a:t>
            </a:r>
            <a:r>
              <a:rPr lang="fr-FR" b="1" dirty="0" smtClean="0"/>
              <a:t>LE CONTRÔLE DE LA POPULATION CANINE</a:t>
            </a:r>
          </a:p>
          <a:p>
            <a:r>
              <a:rPr lang="fr-FR" b="1" dirty="0" smtClean="0"/>
              <a:t>                                       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MINISTERE DE L’INTERIEUR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   </a:t>
            </a:r>
            <a:r>
              <a:rPr lang="fr-FR" b="1" dirty="0" smtClean="0"/>
              <a:t>LA PREVENTION DE LA RAGE HUMAINE</a:t>
            </a:r>
          </a:p>
          <a:p>
            <a:r>
              <a:rPr lang="fr-FR" b="1" dirty="0" smtClean="0"/>
              <a:t>                                       </a:t>
            </a:r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MINISTERE DE LA SANTE</a:t>
            </a:r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POSOLOGIE DU SAR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: 40 UI / kg       </a:t>
            </a:r>
          </a:p>
          <a:p>
            <a:pPr>
              <a:spcBef>
                <a:spcPct val="50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    GAMMA-RAB*  (IPT)                    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Volume en ml  =   Poids / 3</a:t>
            </a:r>
          </a:p>
          <a:p>
            <a:pPr>
              <a:spcBef>
                <a:spcPct val="50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SAR EQUIRAB*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(Inde)                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Volume en ml  = Poids / 5</a:t>
            </a:r>
          </a:p>
          <a:p>
            <a:pPr>
              <a:spcBef>
                <a:spcPct val="50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                                            Sujet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de 75 Kg </a:t>
            </a:r>
          </a:p>
          <a:p>
            <a:pPr>
              <a:spcBef>
                <a:spcPct val="50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25  ml   Gamma-Rab     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ampoules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1/2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de 10 ml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       ou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15 ml  SAR EQUIRAB    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flacons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de  5 ml </a:t>
            </a:r>
          </a:p>
          <a:p>
            <a:pPr>
              <a:spcBef>
                <a:spcPct val="50000"/>
              </a:spcBef>
            </a:pPr>
            <a:endParaRPr lang="fr-FR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 Totalité de la quantité 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 Sérum Antirabique 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indiquée 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doit être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administrée </a:t>
            </a:r>
            <a:r>
              <a:rPr lang="fr-FR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par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INFILTRATION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tout  autour  et  au niveau de toutes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les </a:t>
            </a:r>
            <a:r>
              <a:rPr lang="fr-FR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lésions          </a:t>
            </a:r>
            <a:endParaRPr lang="fr-FR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fr-FR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Infiltration avec le minimum de piqûres au niveau des lésions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*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Attention particulière en cas d’infiltration au niveau des doigts ou  au niveau</a:t>
            </a:r>
          </a:p>
          <a:p>
            <a:pPr>
              <a:spcBef>
                <a:spcPct val="50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     de la face</a:t>
            </a:r>
          </a:p>
          <a:p>
            <a:pPr>
              <a:spcBef>
                <a:spcPct val="50000"/>
              </a:spcBef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**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Surveillance au service pendant au moins 30 minutes</a:t>
            </a:r>
          </a:p>
          <a:p>
            <a:pPr>
              <a:spcBef>
                <a:spcPct val="50000"/>
              </a:spcBef>
            </a:pP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323528" y="2780928"/>
            <a:ext cx="8496944" cy="151216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4918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1916832"/>
            <a:ext cx="3059833" cy="2016224"/>
          </a:xfrm>
          <a:prstGeom prst="rect">
            <a:avLst/>
          </a:prstGeom>
          <a:noFill/>
        </p:spPr>
      </p:pic>
      <p:cxnSp>
        <p:nvCxnSpPr>
          <p:cNvPr id="5" name="Connecteur droit avec flèche 4"/>
          <p:cNvCxnSpPr/>
          <p:nvPr/>
        </p:nvCxnSpPr>
        <p:spPr>
          <a:xfrm>
            <a:off x="971600" y="23488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1835696" y="2636912"/>
            <a:ext cx="495672" cy="63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1763688" y="2348880"/>
            <a:ext cx="495672" cy="63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 flipV="1">
            <a:off x="7236296" y="2204864"/>
            <a:ext cx="72008" cy="64807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7740352" y="2276872"/>
            <a:ext cx="72008" cy="57606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051720" y="83671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INFILTRATION  DU  SERUM   ANTIRABIQUE</a:t>
            </a:r>
          </a:p>
          <a:p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  AUTOUR  ET  NIVEAU DE TOUTES LES LESIONS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4" descr="Photos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16832"/>
            <a:ext cx="262778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349188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835073"/>
            <a:ext cx="5652121" cy="302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cteur droit avec flèche 19"/>
          <p:cNvCxnSpPr/>
          <p:nvPr/>
        </p:nvCxnSpPr>
        <p:spPr>
          <a:xfrm>
            <a:off x="1043608" y="263691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052736"/>
            <a:ext cx="8077200" cy="5229225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 sérothérapie doit être faite à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J0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 même temps que la première prise de vaccin antirabique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 vaccination antirabique sera assurée selon le protocole "Essen" 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Protocole    A1 ou  B 1 </a:t>
            </a:r>
          </a:p>
          <a:p>
            <a:pPr marL="274320" lvl="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  VAR 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en IM au niveau du deltoïde    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JO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J3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J7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J14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J28 )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 maximum 7 jours après le début de la vaccination si l’attitude a été révisée </a:t>
            </a:r>
          </a:p>
          <a:p>
            <a:pPr marL="274320" lvl="0" indent="-27432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Et associée une dose supplémentaire de vaccin  en basculant au protocole A1 ou B1 si on a commencé par un protocole A2 ou B2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Si la quantité du SAR est insuffisante pour l’infiltration : 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dilution avec du sérum physiologique à 9%°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ADMINISTRATION DU SAR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Tol</a:t>
            </a:r>
            <a:r>
              <a:rPr lang="fr-FR" sz="2400" b="1" dirty="0" err="1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érance</a:t>
            </a:r>
            <a:r>
              <a:rPr lang="fr-FR" sz="2400" b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du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é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rum antirabique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50728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Risque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de choc anaphylactique: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1/ 100000   à  1/ 150000 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exceptionnel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avec les produits très purifiés                      </a:t>
            </a:r>
          </a:p>
          <a:p>
            <a:pPr>
              <a:spcBef>
                <a:spcPct val="50000"/>
              </a:spcBef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Réactions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locales: jusqu’à 40% si le produit n’est pas bien purifié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fr-FR" sz="20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Maladie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sérique : formation de complexes immuns</a:t>
            </a:r>
          </a:p>
          <a:p>
            <a:pPr>
              <a:spcBef>
                <a:spcPct val="50000"/>
              </a:spcBef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risque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&lt; 6 %</a:t>
            </a:r>
          </a:p>
          <a:p>
            <a:pPr>
              <a:spcBef>
                <a:spcPct val="50000"/>
              </a:spcBef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réactions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inflammatoires  entre 5ème et 14ème jours</a:t>
            </a:r>
          </a:p>
          <a:p>
            <a:pPr>
              <a:spcBef>
                <a:spcPct val="50000"/>
              </a:spcBef>
            </a:pPr>
            <a:r>
              <a:rPr lang="fr-FR" sz="2000" b="1" dirty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régression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en 3 à 4 semaines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cuments\CNLAR\catrage20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53212" y="-632788"/>
            <a:ext cx="5837576" cy="9144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19872" y="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700808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TRAITEMENT EN POST- EXPOSITION  EST  EFFICASSE à 100 %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L’ADMINISTRATION DU SERUM ANTIRABIQUE NE DOIT ETRE QUE PAR INFILTRATION LOCALE DES LESIONS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UNE OBSERVANCE  ADEQUATE DU TRAITEMENT ANTIRABIQUE (CAR)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RENFORCEMENT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DE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SENSIBILISATION 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DU PUBLIC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REDUCTION SIGNIFICATIVE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DE L’INCIDENCE DE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LA RAGE ANIMALE…</a:t>
            </a: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956376" y="6488668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  <p:pic>
        <p:nvPicPr>
          <p:cNvPr id="5" name="Image 4" descr="IMG007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9573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TT0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 rot="6504217">
            <a:off x="5534933" y="3532366"/>
            <a:ext cx="9575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7704" y="4046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SURVEILLANCE  EPIDEMIOLOGIQUE DE LA RAGE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179512" y="764704"/>
          <a:ext cx="896448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èche gauche 8"/>
          <p:cNvSpPr/>
          <p:nvPr/>
        </p:nvSpPr>
        <p:spPr>
          <a:xfrm rot="17522216" flipV="1">
            <a:off x="730439" y="3506109"/>
            <a:ext cx="2354530" cy="170434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 rot="14988002" flipV="1">
            <a:off x="6147690" y="3530909"/>
            <a:ext cx="2354530" cy="170434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 rot="6715819">
            <a:off x="1303071" y="3532139"/>
            <a:ext cx="2217375" cy="1940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gauche 11"/>
          <p:cNvSpPr/>
          <p:nvPr/>
        </p:nvSpPr>
        <p:spPr>
          <a:xfrm rot="4296849">
            <a:off x="5814931" y="3581207"/>
            <a:ext cx="2122649" cy="205048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ouble flèche verticale 15"/>
          <p:cNvSpPr/>
          <p:nvPr/>
        </p:nvSpPr>
        <p:spPr>
          <a:xfrm>
            <a:off x="4427984" y="2492896"/>
            <a:ext cx="432048" cy="9361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verticale 16"/>
          <p:cNvSpPr/>
          <p:nvPr/>
        </p:nvSpPr>
        <p:spPr>
          <a:xfrm rot="18500181">
            <a:off x="5433167" y="4572844"/>
            <a:ext cx="432048" cy="9361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uble flèche verticale 17"/>
          <p:cNvSpPr/>
          <p:nvPr/>
        </p:nvSpPr>
        <p:spPr>
          <a:xfrm rot="2837959">
            <a:off x="3491880" y="4581128"/>
            <a:ext cx="432048" cy="93610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verticale 18"/>
          <p:cNvSpPr/>
          <p:nvPr/>
        </p:nvSpPr>
        <p:spPr>
          <a:xfrm rot="16200000">
            <a:off x="4765882" y="5063041"/>
            <a:ext cx="260312" cy="1800198"/>
          </a:xfrm>
          <a:prstGeom prst="up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/>
        </p:nvGraphicFramePr>
        <p:xfrm>
          <a:off x="755576" y="1484784"/>
          <a:ext cx="80648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31840" y="980728"/>
            <a:ext cx="5184576" cy="5184428"/>
            <a:chOff x="3024" y="1392"/>
            <a:chExt cx="1824" cy="2880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1392"/>
              <a:ext cx="1824" cy="2880"/>
            </a:xfrm>
            <a:prstGeom prst="rect">
              <a:avLst/>
            </a:prstGeom>
            <a:noFill/>
          </p:spPr>
        </p:pic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3145" y="3897"/>
              <a:ext cx="47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MS PGothic" pitchFamily="34" charset="-128"/>
                </a:rPr>
                <a:t>2012</a:t>
              </a:r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555776" y="836712"/>
            <a:ext cx="6085184" cy="5591746"/>
            <a:chOff x="1594" y="572"/>
            <a:chExt cx="2464" cy="347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94" y="572"/>
              <a:ext cx="2464" cy="3477"/>
            </a:xfrm>
            <a:prstGeom prst="rect">
              <a:avLst/>
            </a:prstGeom>
            <a:noFill/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243" y="3294"/>
              <a:ext cx="4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2015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467544" y="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Répartition géographique de la rage  animale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691680" y="6926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ANNUELLE DE LA RAGE HUMAINE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8144" y="1484784"/>
            <a:ext cx="1584176" cy="396044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42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112474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LE  TRAITEMENT ANTIRABIQUE</a:t>
            </a:r>
            <a:b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EN POST-EXPOSITION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9925" y="2860675"/>
            <a:ext cx="7864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b="1" dirty="0"/>
              <a:t> </a:t>
            </a:r>
            <a:r>
              <a:rPr lang="fr-FR" b="1" dirty="0" smtClean="0"/>
              <a:t> Le Traitement   local  des  lésions</a:t>
            </a:r>
            <a:endParaRPr lang="fr-FR" b="1" dirty="0"/>
          </a:p>
          <a:p>
            <a:endParaRPr lang="fr-FR" b="1" dirty="0"/>
          </a:p>
          <a:p>
            <a:pPr>
              <a:buFont typeface="Wingdings" pitchFamily="2" charset="2"/>
              <a:buChar char="ü"/>
            </a:pPr>
            <a:r>
              <a:rPr lang="fr-FR" b="1" dirty="0"/>
              <a:t> </a:t>
            </a:r>
            <a:r>
              <a:rPr lang="fr-FR" b="1" dirty="0" smtClean="0"/>
              <a:t> La Sérothérapie   antirabique</a:t>
            </a:r>
          </a:p>
          <a:p>
            <a:pPr>
              <a:buFont typeface="Wingdings" pitchFamily="2" charset="2"/>
              <a:buChar char="ü"/>
            </a:pPr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 La Vaccination   antirabique</a:t>
            </a:r>
          </a:p>
          <a:p>
            <a:pPr>
              <a:buFont typeface="Wingdings" pitchFamily="2" charset="2"/>
              <a:buChar char="ü"/>
            </a:pP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3568" y="1700809"/>
            <a:ext cx="78486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         </a:t>
            </a:r>
            <a:r>
              <a:rPr lang="fr-F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Réduit </a:t>
            </a:r>
            <a:r>
              <a:rPr lang="fr-FR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 risque de </a:t>
            </a:r>
            <a:r>
              <a:rPr lang="fr-FR" sz="2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la contamination </a:t>
            </a:r>
            <a:r>
              <a:rPr lang="fr-FR" sz="20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rabique de 80 à 90 %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Nettoyage abondant à l’eau et au savon pendant 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un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minimum  de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15 minutes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 Application d’un produit létal pour le virus rabique / dérivés iodés, dakin, eau javellisée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…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fr-F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 pas suturer</a:t>
            </a:r>
          </a:p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Si les sutures sont inévitables, ils ne doivent être effectuées que plusieurs heures après l’infiltration locale du sérum antirabique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Laisser la plaie ouverte , 1 à 2 points de rapprochement si obligation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 Le Pansement  doit être quotidien 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pendant 4  à  5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jours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39752" y="1052736"/>
            <a:ext cx="6059016" cy="56207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TRAITEMENT LOCALE DES LESIONS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956376" y="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CNLAR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950</Words>
  <Application>Microsoft Office PowerPoint</Application>
  <PresentationFormat>Affichage à l'écran (4:3)</PresentationFormat>
  <Paragraphs>218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Débit</vt:lpstr>
      <vt:lpstr>        PRORAMME NATIONAL DE LUTTE                           CONTRE LA RAGE,           PROTOCOLES DE TRAITEMENT             ANTIRABIQUE APRES EXPOSITION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PRORAMME NATIONAL DE LUTTE                           CONTRE LA RAGE PROTOCOLES DE TRAITEMENT ANTIRABIQUE APRES EXPOSITION</dc:title>
  <dc:creator>SK</dc:creator>
  <cp:lastModifiedBy>samykhoufi</cp:lastModifiedBy>
  <cp:revision>115</cp:revision>
  <dcterms:created xsi:type="dcterms:W3CDTF">2016-04-20T17:30:20Z</dcterms:created>
  <dcterms:modified xsi:type="dcterms:W3CDTF">2016-04-28T17:19:30Z</dcterms:modified>
</cp:coreProperties>
</file>