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56"/>
  </p:notesMasterIdLst>
  <p:sldIdLst>
    <p:sldId id="256" r:id="rId2"/>
    <p:sldId id="281" r:id="rId3"/>
    <p:sldId id="265" r:id="rId4"/>
    <p:sldId id="257" r:id="rId5"/>
    <p:sldId id="279" r:id="rId6"/>
    <p:sldId id="267" r:id="rId7"/>
    <p:sldId id="276" r:id="rId8"/>
    <p:sldId id="277" r:id="rId9"/>
    <p:sldId id="278" r:id="rId10"/>
    <p:sldId id="320" r:id="rId11"/>
    <p:sldId id="308" r:id="rId12"/>
    <p:sldId id="284" r:id="rId13"/>
    <p:sldId id="288" r:id="rId14"/>
    <p:sldId id="321" r:id="rId15"/>
    <p:sldId id="258" r:id="rId16"/>
    <p:sldId id="289" r:id="rId17"/>
    <p:sldId id="280" r:id="rId18"/>
    <p:sldId id="286" r:id="rId19"/>
    <p:sldId id="291" r:id="rId20"/>
    <p:sldId id="292" r:id="rId21"/>
    <p:sldId id="322" r:id="rId22"/>
    <p:sldId id="287" r:id="rId23"/>
    <p:sldId id="293" r:id="rId24"/>
    <p:sldId id="323" r:id="rId25"/>
    <p:sldId id="296" r:id="rId26"/>
    <p:sldId id="302" r:id="rId27"/>
    <p:sldId id="294" r:id="rId28"/>
    <p:sldId id="301" r:id="rId29"/>
    <p:sldId id="329" r:id="rId30"/>
    <p:sldId id="330" r:id="rId31"/>
    <p:sldId id="309" r:id="rId32"/>
    <p:sldId id="310" r:id="rId33"/>
    <p:sldId id="311" r:id="rId34"/>
    <p:sldId id="312" r:id="rId35"/>
    <p:sldId id="313" r:id="rId36"/>
    <p:sldId id="325" r:id="rId37"/>
    <p:sldId id="298" r:id="rId38"/>
    <p:sldId id="303" r:id="rId39"/>
    <p:sldId id="304" r:id="rId40"/>
    <p:sldId id="305" r:id="rId41"/>
    <p:sldId id="326" r:id="rId42"/>
    <p:sldId id="307" r:id="rId43"/>
    <p:sldId id="306" r:id="rId44"/>
    <p:sldId id="331" r:id="rId45"/>
    <p:sldId id="314" r:id="rId46"/>
    <p:sldId id="328" r:id="rId47"/>
    <p:sldId id="332" r:id="rId48"/>
    <p:sldId id="317" r:id="rId49"/>
    <p:sldId id="318" r:id="rId50"/>
    <p:sldId id="297" r:id="rId51"/>
    <p:sldId id="319" r:id="rId52"/>
    <p:sldId id="333" r:id="rId53"/>
    <p:sldId id="334" r:id="rId54"/>
    <p:sldId id="327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90" y="450"/>
      </p:cViewPr>
      <p:guideLst/>
    </p:cSldViewPr>
  </p:slideViewPr>
  <p:outlineViewPr>
    <p:cViewPr>
      <p:scale>
        <a:sx n="33" d="100"/>
        <a:sy n="33" d="100"/>
      </p:scale>
      <p:origin x="0" y="-46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asma\articles&#224;corriger2013\ESCORT\Es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asma\pr&#233;sentations\Mahdiya_2017\Classeur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asma\pr&#233;sentations\Mahdiya_2017\Classeur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asma\pr&#233;sentations\Mahdiya_2017\Classeur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asma\pr&#233;sentations\Mahdiya_2017\Classeur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asma\pr&#233;sentations\Mahdiya_2017\Classeur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Feuil2!$F$1</c:f>
              <c:strCache>
                <c:ptCount val="1"/>
                <c:pt idx="0">
                  <c:v>SCA/IDM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7022090988626424E-2"/>
                  <c:y val="-7.859252507002727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val>
            <c:numRef>
              <c:f>Feuil2!$F$2:$F$13</c:f>
              <c:numCache>
                <c:formatCode>General</c:formatCode>
                <c:ptCount val="12"/>
                <c:pt idx="0">
                  <c:v>525</c:v>
                </c:pt>
                <c:pt idx="1">
                  <c:v>797</c:v>
                </c:pt>
                <c:pt idx="2">
                  <c:v>848</c:v>
                </c:pt>
                <c:pt idx="3">
                  <c:v>644</c:v>
                </c:pt>
                <c:pt idx="4">
                  <c:v>620</c:v>
                </c:pt>
                <c:pt idx="5">
                  <c:v>695</c:v>
                </c:pt>
                <c:pt idx="6">
                  <c:v>877</c:v>
                </c:pt>
                <c:pt idx="7">
                  <c:v>1261</c:v>
                </c:pt>
                <c:pt idx="8">
                  <c:v>1203</c:v>
                </c:pt>
                <c:pt idx="9">
                  <c:v>1050</c:v>
                </c:pt>
                <c:pt idx="10">
                  <c:v>928</c:v>
                </c:pt>
                <c:pt idx="11">
                  <c:v>1069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Feuil2!$G$1</c:f>
              <c:strCache>
                <c:ptCount val="1"/>
                <c:pt idx="0">
                  <c:v>AVC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0230314960629921E-2"/>
                  <c:y val="-9.775330855885658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val>
            <c:numRef>
              <c:f>Feuil2!$G$2:$G$13</c:f>
              <c:numCache>
                <c:formatCode>###0</c:formatCode>
                <c:ptCount val="12"/>
                <c:pt idx="0">
                  <c:v>72</c:v>
                </c:pt>
                <c:pt idx="1">
                  <c:v>107</c:v>
                </c:pt>
                <c:pt idx="2">
                  <c:v>154</c:v>
                </c:pt>
                <c:pt idx="3">
                  <c:v>87</c:v>
                </c:pt>
                <c:pt idx="4">
                  <c:v>89</c:v>
                </c:pt>
                <c:pt idx="5">
                  <c:v>165</c:v>
                </c:pt>
                <c:pt idx="6">
                  <c:v>188</c:v>
                </c:pt>
                <c:pt idx="7">
                  <c:v>61</c:v>
                </c:pt>
                <c:pt idx="8">
                  <c:v>49</c:v>
                </c:pt>
                <c:pt idx="9">
                  <c:v>87</c:v>
                </c:pt>
                <c:pt idx="10">
                  <c:v>25</c:v>
                </c:pt>
                <c:pt idx="11">
                  <c:v>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Feuil2!$H$1</c:f>
              <c:strCache>
                <c:ptCount val="1"/>
                <c:pt idx="0">
                  <c:v>RHD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4976968503937009"/>
                  <c:y val="-0.1119945210579314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val>
            <c:numRef>
              <c:f>Feuil2!$H$2:$H$13</c:f>
              <c:numCache>
                <c:formatCode>###0</c:formatCode>
                <c:ptCount val="12"/>
                <c:pt idx="0">
                  <c:v>69</c:v>
                </c:pt>
                <c:pt idx="1">
                  <c:v>59</c:v>
                </c:pt>
                <c:pt idx="2">
                  <c:v>54</c:v>
                </c:pt>
                <c:pt idx="3">
                  <c:v>43</c:v>
                </c:pt>
                <c:pt idx="4">
                  <c:v>51</c:v>
                </c:pt>
                <c:pt idx="5">
                  <c:v>57</c:v>
                </c:pt>
                <c:pt idx="6">
                  <c:v>42</c:v>
                </c:pt>
                <c:pt idx="7">
                  <c:v>17</c:v>
                </c:pt>
                <c:pt idx="8">
                  <c:v>51</c:v>
                </c:pt>
                <c:pt idx="9">
                  <c:v>72</c:v>
                </c:pt>
                <c:pt idx="10">
                  <c:v>59</c:v>
                </c:pt>
                <c:pt idx="11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57680"/>
        <c:axId val="198358240"/>
      </c:lineChart>
      <c:catAx>
        <c:axId val="198357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358240"/>
        <c:crosses val="autoZero"/>
        <c:auto val="1"/>
        <c:lblAlgn val="ctr"/>
        <c:lblOffset val="100"/>
        <c:noMultiLvlLbl val="0"/>
      </c:catAx>
      <c:valAx>
        <c:axId val="1983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35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971758499305217E-2"/>
          <c:y val="0.80775822663733154"/>
          <c:w val="0.9014629365051855"/>
          <c:h val="0.17791389471415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44829247301422"/>
          <c:y val="5.0925925925925923E-2"/>
          <c:w val="0.82320426733099328"/>
          <c:h val="0.7722290219695126"/>
        </c:manualLayout>
      </c:layout>
      <c:bubbleChart>
        <c:varyColors val="0"/>
        <c:ser>
          <c:idx val="0"/>
          <c:order val="0"/>
          <c:tx>
            <c:strRef>
              <c:f>Feuil4!$E$2</c:f>
              <c:strCache>
                <c:ptCount val="1"/>
                <c:pt idx="0">
                  <c:v>ESCORT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9525" cap="flat" cmpd="sng" algn="ctr">
              <a:solidFill>
                <a:schemeClr val="accent1">
                  <a:alpha val="75000"/>
                </a:schemeClr>
              </a:solidFill>
            </a:ln>
            <a:effectLst>
              <a:innerShdw blurRad="114300">
                <a:schemeClr val="accent1">
                  <a:alpha val="7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Feuil4!$D$3:$D$9</c:f>
              <c:strCache>
                <c:ptCount val="7"/>
                <c:pt idx="0">
                  <c:v>Age adjusted with gender</c:v>
                </c:pt>
                <c:pt idx="1">
                  <c:v>Vascular family history</c:v>
                </c:pt>
                <c:pt idx="2">
                  <c:v>Vascular personal history</c:v>
                </c:pt>
                <c:pt idx="3">
                  <c:v>HTA</c:v>
                </c:pt>
                <c:pt idx="4">
                  <c:v>Diabetes </c:v>
                </c:pt>
                <c:pt idx="5">
                  <c:v>Active smoking</c:v>
                </c:pt>
                <c:pt idx="6">
                  <c:v>Dyslipidemia</c:v>
                </c:pt>
              </c:strCache>
            </c:strRef>
          </c:xVal>
          <c:yVal>
            <c:numRef>
              <c:f>Feuil4!$E$3:$E$9</c:f>
              <c:numCache>
                <c:formatCode>General</c:formatCode>
                <c:ptCount val="7"/>
                <c:pt idx="0" formatCode="0.0">
                  <c:v>1.9319999999999999</c:v>
                </c:pt>
                <c:pt idx="2" formatCode="0.0">
                  <c:v>2.008</c:v>
                </c:pt>
                <c:pt idx="3" formatCode="0.0">
                  <c:v>1.41</c:v>
                </c:pt>
                <c:pt idx="4" formatCode="0.0">
                  <c:v>2.2450000000000001</c:v>
                </c:pt>
                <c:pt idx="5" formatCode="0.0">
                  <c:v>1.641</c:v>
                </c:pt>
              </c:numCache>
            </c:numRef>
          </c:yVal>
          <c:bubbleSize>
            <c:numRef>
              <c:f>Feuil4!$F$3:$F$9</c:f>
              <c:numCache>
                <c:formatCode>General</c:formatCode>
                <c:ptCount val="7"/>
                <c:pt idx="0">
                  <c:v>1.68</c:v>
                </c:pt>
                <c:pt idx="2">
                  <c:v>1.8</c:v>
                </c:pt>
                <c:pt idx="3">
                  <c:v>1.24</c:v>
                </c:pt>
                <c:pt idx="4">
                  <c:v>2</c:v>
                </c:pt>
                <c:pt idx="5">
                  <c:v>1.81</c:v>
                </c:pt>
                <c:pt idx="6">
                  <c:v>1.24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Feuil4!$F$2</c:f>
              <c:strCache>
                <c:ptCount val="1"/>
                <c:pt idx="0">
                  <c:v>UR_Monastir_2012-14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 w="9525" cap="flat" cmpd="sng" algn="ctr">
              <a:solidFill>
                <a:schemeClr val="accent2">
                  <a:alpha val="75000"/>
                </a:schemeClr>
              </a:solidFill>
            </a:ln>
            <a:effectLst>
              <a:innerShdw blurRad="114300">
                <a:schemeClr val="accent2">
                  <a:alpha val="7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Feuil4!$D$3:$D$9</c:f>
              <c:strCache>
                <c:ptCount val="7"/>
                <c:pt idx="0">
                  <c:v>Age adjusted with gender</c:v>
                </c:pt>
                <c:pt idx="1">
                  <c:v>Vascular family history</c:v>
                </c:pt>
                <c:pt idx="2">
                  <c:v>Vascular personal history</c:v>
                </c:pt>
                <c:pt idx="3">
                  <c:v>HTA</c:v>
                </c:pt>
                <c:pt idx="4">
                  <c:v>Diabetes </c:v>
                </c:pt>
                <c:pt idx="5">
                  <c:v>Active smoking</c:v>
                </c:pt>
                <c:pt idx="6">
                  <c:v>Dyslipidemia</c:v>
                </c:pt>
              </c:strCache>
            </c:strRef>
          </c:xVal>
          <c:yVal>
            <c:numRef>
              <c:f>Feuil4!$F$3:$F$9</c:f>
              <c:numCache>
                <c:formatCode>General</c:formatCode>
                <c:ptCount val="7"/>
                <c:pt idx="0">
                  <c:v>1.68</c:v>
                </c:pt>
                <c:pt idx="2">
                  <c:v>1.8</c:v>
                </c:pt>
                <c:pt idx="3">
                  <c:v>1.24</c:v>
                </c:pt>
                <c:pt idx="4">
                  <c:v>2</c:v>
                </c:pt>
                <c:pt idx="5">
                  <c:v>1.81</c:v>
                </c:pt>
                <c:pt idx="6">
                  <c:v>1.24</c:v>
                </c:pt>
              </c:numCache>
            </c:numRef>
          </c:yVal>
          <c:bubbleSize>
            <c:numLit>
              <c:formatCode>General</c:formatCode>
              <c:ptCount val="7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</c:numLit>
          </c:bubbleSize>
          <c:bubble3D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50"/>
        <c:showNegBubbles val="0"/>
        <c:axId val="198361040"/>
        <c:axId val="198361600"/>
      </c:bubbleChart>
      <c:valAx>
        <c:axId val="19836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361600"/>
        <c:crosses val="autoZero"/>
        <c:crossBetween val="midCat"/>
        <c:majorUnit val="1"/>
      </c:valAx>
      <c:valAx>
        <c:axId val="198361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Risque  relatif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361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49623041007452"/>
          <c:y val="0.91398142469034305"/>
          <c:w val="0.46233372100342096"/>
          <c:h val="7.0691708800527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06959169473895"/>
          <c:y val="5.4320996103197607E-2"/>
          <c:w val="0.54306682477977364"/>
          <c:h val="0.84167468649752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Feuil2!$I$7</c:f>
              <c:strCache>
                <c:ptCount val="1"/>
                <c:pt idx="0">
                  <c:v>≥ 35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Feuil2!$J$6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Feuil2!$J$7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Feuil2!$I$8</c:f>
              <c:strCache>
                <c:ptCount val="1"/>
                <c:pt idx="0">
                  <c:v>30-34,9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Feuil2!$J$6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Feuil2!$J$8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Feuil2!$I$9</c:f>
              <c:strCache>
                <c:ptCount val="1"/>
                <c:pt idx="0">
                  <c:v>25-29,9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Feuil2!$J$6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Feuil2!$J$9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3"/>
          <c:order val="3"/>
          <c:tx>
            <c:strRef>
              <c:f>Feuil2!$I$10</c:f>
              <c:strCache>
                <c:ptCount val="1"/>
                <c:pt idx="0">
                  <c:v>23-24,9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Feuil2!$J$6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Feuil2!$J$10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4"/>
          <c:order val="4"/>
          <c:tx>
            <c:strRef>
              <c:f>Feuil2!$I$11</c:f>
              <c:strCache>
                <c:ptCount val="1"/>
                <c:pt idx="0">
                  <c:v>&lt; 23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Feuil2!$J$6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Feuil2!$J$11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791616"/>
        <c:axId val="206792176"/>
      </c:barChart>
      <c:catAx>
        <c:axId val="2067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792176"/>
        <c:crosses val="autoZero"/>
        <c:auto val="1"/>
        <c:lblAlgn val="ctr"/>
        <c:lblOffset val="100"/>
        <c:noMultiLvlLbl val="0"/>
      </c:catAx>
      <c:valAx>
        <c:axId val="2067921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79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92222981823802"/>
          <c:y val="2.1723110212596125E-2"/>
          <c:w val="0.26003937007874017"/>
          <c:h val="0.96692399602200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Feuil2!$L$11</c:f>
              <c:strCache>
                <c:ptCount val="1"/>
                <c:pt idx="0">
                  <c:v>≥ 35</c:v>
                </c:pt>
              </c:strCache>
            </c:strRef>
          </c:tx>
          <c:spPr>
            <a:pattFill prst="narHorz">
              <a:fgClr>
                <a:schemeClr val="accent4">
                  <a:shade val="53000"/>
                </a:schemeClr>
              </a:fgClr>
              <a:bgClr>
                <a:schemeClr val="accent4">
                  <a:shade val="53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53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DT2</c:v>
              </c:pt>
            </c:strLit>
          </c:cat>
          <c:val>
            <c:numRef>
              <c:f>Feuil2!$M$11</c:f>
              <c:numCache>
                <c:formatCode>General</c:formatCode>
                <c:ptCount val="1"/>
                <c:pt idx="0">
                  <c:v>12.49</c:v>
                </c:pt>
              </c:numCache>
            </c:numRef>
          </c:val>
        </c:ser>
        <c:ser>
          <c:idx val="1"/>
          <c:order val="1"/>
          <c:tx>
            <c:strRef>
              <c:f>Feuil2!$L$12</c:f>
              <c:strCache>
                <c:ptCount val="1"/>
                <c:pt idx="0">
                  <c:v>30-34,9</c:v>
                </c:pt>
              </c:strCache>
            </c:strRef>
          </c:tx>
          <c:spPr>
            <a:pattFill prst="narHorz">
              <a:fgClr>
                <a:schemeClr val="accent4">
                  <a:shade val="76000"/>
                </a:schemeClr>
              </a:fgClr>
              <a:bgClr>
                <a:schemeClr val="accent4">
                  <a:shade val="7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76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DT2</c:v>
              </c:pt>
            </c:strLit>
          </c:cat>
          <c:val>
            <c:numRef>
              <c:f>Feuil2!$M$12</c:f>
              <c:numCache>
                <c:formatCode>General</c:formatCode>
                <c:ptCount val="1"/>
                <c:pt idx="0">
                  <c:v>26.63</c:v>
                </c:pt>
              </c:numCache>
            </c:numRef>
          </c:val>
        </c:ser>
        <c:ser>
          <c:idx val="2"/>
          <c:order val="2"/>
          <c:tx>
            <c:strRef>
              <c:f>Feuil2!$L$13</c:f>
              <c:strCache>
                <c:ptCount val="1"/>
                <c:pt idx="0">
                  <c:v>25-29,9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DT2</c:v>
              </c:pt>
            </c:strLit>
          </c:cat>
          <c:val>
            <c:numRef>
              <c:f>Feuil2!$M$13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3"/>
          <c:order val="3"/>
          <c:tx>
            <c:strRef>
              <c:f>Feuil2!$L$14</c:f>
              <c:strCache>
                <c:ptCount val="1"/>
                <c:pt idx="0">
                  <c:v>23-24,9</c:v>
                </c:pt>
              </c:strCache>
            </c:strRef>
          </c:tx>
          <c:spPr>
            <a:pattFill prst="narHorz">
              <a:fgClr>
                <a:schemeClr val="accent4">
                  <a:tint val="77000"/>
                </a:schemeClr>
              </a:fgClr>
              <a:bgClr>
                <a:schemeClr val="accent4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77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DT2</c:v>
              </c:pt>
            </c:strLit>
          </c:cat>
          <c:val>
            <c:numRef>
              <c:f>Feuil2!$M$14</c:f>
              <c:numCache>
                <c:formatCode>General</c:formatCode>
                <c:ptCount val="1"/>
                <c:pt idx="0">
                  <c:v>15.02</c:v>
                </c:pt>
              </c:numCache>
            </c:numRef>
          </c:val>
        </c:ser>
        <c:ser>
          <c:idx val="4"/>
          <c:order val="4"/>
          <c:tx>
            <c:strRef>
              <c:f>Feuil2!$L$15</c:f>
              <c:strCache>
                <c:ptCount val="1"/>
                <c:pt idx="0">
                  <c:v>&lt; 23</c:v>
                </c:pt>
              </c:strCache>
            </c:strRef>
          </c:tx>
          <c:spPr>
            <a:pattFill prst="narHorz">
              <a:fgClr>
                <a:schemeClr val="accent4">
                  <a:tint val="54000"/>
                </a:schemeClr>
              </a:fgClr>
              <a:bgClr>
                <a:schemeClr val="accent4">
                  <a:tint val="54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54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DT2</c:v>
              </c:pt>
            </c:strLit>
          </c:cat>
          <c:val>
            <c:numRef>
              <c:f>Feuil2!$M$15</c:f>
              <c:numCache>
                <c:formatCode>General</c:formatCode>
                <c:ptCount val="1"/>
                <c:pt idx="0">
                  <c:v>5.85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796656"/>
        <c:axId val="206797216"/>
      </c:barChart>
      <c:catAx>
        <c:axId val="20679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797216"/>
        <c:crosses val="autoZero"/>
        <c:auto val="1"/>
        <c:lblAlgn val="ctr"/>
        <c:lblOffset val="100"/>
        <c:noMultiLvlLbl val="0"/>
      </c:catAx>
      <c:valAx>
        <c:axId val="2067972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79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42607174103234"/>
          <c:y val="1.7649135569724347E-2"/>
          <c:w val="0.17968503937007876"/>
          <c:h val="0.87210921551472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Feuil3!$A$2</c:f>
              <c:strCache>
                <c:ptCount val="1"/>
                <c:pt idx="0">
                  <c:v>IMC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Feuil3!$B$2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Feuil3!$B$2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Feuil3!$A$3</c:f>
              <c:strCache>
                <c:ptCount val="1"/>
                <c:pt idx="0">
                  <c:v>≥ 35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Feuil3!$B$2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Feuil3!$B$3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Feuil3!$A$4</c:f>
              <c:strCache>
                <c:ptCount val="1"/>
                <c:pt idx="0">
                  <c:v>30-34,9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Feuil3!$B$2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Feuil3!$B$4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Feuil3!$A$5</c:f>
              <c:strCache>
                <c:ptCount val="1"/>
                <c:pt idx="0">
                  <c:v>25-29,9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Feuil3!$B$2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Feuil3!$B$5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4"/>
          <c:order val="4"/>
          <c:tx>
            <c:strRef>
              <c:f>Feuil3!$A$6</c:f>
              <c:strCache>
                <c:ptCount val="1"/>
                <c:pt idx="0">
                  <c:v>23-24,9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Feuil3!$B$2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Feuil3!$B$6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5"/>
          <c:order val="5"/>
          <c:tx>
            <c:strRef>
              <c:f>Feuil3!$A$7</c:f>
              <c:strCache>
                <c:ptCount val="1"/>
                <c:pt idx="0">
                  <c:v>&lt; 23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Feuil3!$B$2</c:f>
              <c:strCache>
                <c:ptCount val="1"/>
                <c:pt idx="0">
                  <c:v>Réparation de l’IMC dans la population</c:v>
                </c:pt>
              </c:strCache>
            </c:strRef>
          </c:cat>
          <c:val>
            <c:numRef>
              <c:f>Feuil3!$B$7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965760"/>
        <c:axId val="207966320"/>
      </c:barChart>
      <c:catAx>
        <c:axId val="20796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966320"/>
        <c:crosses val="autoZero"/>
        <c:auto val="1"/>
        <c:lblAlgn val="ctr"/>
        <c:lblOffset val="100"/>
        <c:noMultiLvlLbl val="0"/>
      </c:catAx>
      <c:valAx>
        <c:axId val="2079663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96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09273840769903"/>
          <c:y val="2.0252989209682121E-2"/>
          <c:w val="0.20190726159230099"/>
          <c:h val="0.83912365121026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Feuil3!$I$3</c:f>
              <c:strCache>
                <c:ptCount val="1"/>
                <c:pt idx="0">
                  <c:v>≥ 35</c:v>
                </c:pt>
              </c:strCache>
            </c:strRef>
          </c:tx>
          <c:spPr>
            <a:pattFill prst="narHorz">
              <a:fgClr>
                <a:schemeClr val="accent4">
                  <a:shade val="53000"/>
                </a:schemeClr>
              </a:fgClr>
              <a:bgClr>
                <a:schemeClr val="accent4">
                  <a:shade val="53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53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</c:f>
              <c:strCache>
                <c:ptCount val="1"/>
                <c:pt idx="0">
                  <c:v>DT2</c:v>
                </c:pt>
              </c:strCache>
            </c:strRef>
          </c:cat>
          <c:val>
            <c:numRef>
              <c:f>Feuil3!$J$3</c:f>
              <c:numCache>
                <c:formatCode>0.00</c:formatCode>
                <c:ptCount val="1"/>
                <c:pt idx="0">
                  <c:v>13.223148049969597</c:v>
                </c:pt>
              </c:numCache>
            </c:numRef>
          </c:val>
        </c:ser>
        <c:ser>
          <c:idx val="1"/>
          <c:order val="1"/>
          <c:tx>
            <c:strRef>
              <c:f>Feuil3!$I$4</c:f>
              <c:strCache>
                <c:ptCount val="1"/>
                <c:pt idx="0">
                  <c:v>30-34,9</c:v>
                </c:pt>
              </c:strCache>
            </c:strRef>
          </c:tx>
          <c:spPr>
            <a:pattFill prst="narHorz">
              <a:fgClr>
                <a:schemeClr val="accent4">
                  <a:shade val="76000"/>
                </a:schemeClr>
              </a:fgClr>
              <a:bgClr>
                <a:schemeClr val="accent4">
                  <a:shade val="7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shade val="76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</c:f>
              <c:strCache>
                <c:ptCount val="1"/>
                <c:pt idx="0">
                  <c:v>DT2</c:v>
                </c:pt>
              </c:strCache>
            </c:strRef>
          </c:cat>
          <c:val>
            <c:numRef>
              <c:f>Feuil3!$J$4</c:f>
              <c:numCache>
                <c:formatCode>0.00</c:formatCode>
                <c:ptCount val="1"/>
                <c:pt idx="0">
                  <c:v>28.202495450325781</c:v>
                </c:pt>
              </c:numCache>
            </c:numRef>
          </c:val>
        </c:ser>
        <c:ser>
          <c:idx val="2"/>
          <c:order val="2"/>
          <c:tx>
            <c:strRef>
              <c:f>Feuil3!$I$5</c:f>
              <c:strCache>
                <c:ptCount val="1"/>
                <c:pt idx="0">
                  <c:v>25-29,9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</c:f>
              <c:strCache>
                <c:ptCount val="1"/>
                <c:pt idx="0">
                  <c:v>DT2</c:v>
                </c:pt>
              </c:strCache>
            </c:strRef>
          </c:cat>
          <c:val>
            <c:numRef>
              <c:f>Feuil3!$J$5</c:f>
              <c:numCache>
                <c:formatCode>0.00</c:formatCode>
                <c:ptCount val="1"/>
                <c:pt idx="0">
                  <c:v>22.727285710885244</c:v>
                </c:pt>
              </c:numCache>
            </c:numRef>
          </c:val>
        </c:ser>
        <c:ser>
          <c:idx val="3"/>
          <c:order val="3"/>
          <c:tx>
            <c:strRef>
              <c:f>Feuil3!$I$6</c:f>
              <c:strCache>
                <c:ptCount val="1"/>
                <c:pt idx="0">
                  <c:v>23-24,9</c:v>
                </c:pt>
              </c:strCache>
            </c:strRef>
          </c:tx>
          <c:spPr>
            <a:pattFill prst="narHorz">
              <a:fgClr>
                <a:schemeClr val="accent4">
                  <a:tint val="77000"/>
                </a:schemeClr>
              </a:fgClr>
              <a:bgClr>
                <a:schemeClr val="accent4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77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</c:f>
              <c:strCache>
                <c:ptCount val="1"/>
                <c:pt idx="0">
                  <c:v>DT2</c:v>
                </c:pt>
              </c:strCache>
            </c:strRef>
          </c:cat>
          <c:val>
            <c:numRef>
              <c:f>Feuil3!$J$6</c:f>
              <c:numCache>
                <c:formatCode>0.00</c:formatCode>
                <c:ptCount val="1"/>
                <c:pt idx="0">
                  <c:v>29.648777268291205</c:v>
                </c:pt>
              </c:numCache>
            </c:numRef>
          </c:val>
        </c:ser>
        <c:ser>
          <c:idx val="4"/>
          <c:order val="4"/>
          <c:tx>
            <c:strRef>
              <c:f>Feuil3!$I$7</c:f>
              <c:strCache>
                <c:ptCount val="1"/>
                <c:pt idx="0">
                  <c:v>&lt; 23</c:v>
                </c:pt>
              </c:strCache>
            </c:strRef>
          </c:tx>
          <c:spPr>
            <a:pattFill prst="narHorz">
              <a:fgClr>
                <a:schemeClr val="accent4">
                  <a:tint val="54000"/>
                </a:schemeClr>
              </a:fgClr>
              <a:bgClr>
                <a:schemeClr val="accent4">
                  <a:tint val="54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54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Feuil3!$J$2</c:f>
              <c:strCache>
                <c:ptCount val="1"/>
                <c:pt idx="0">
                  <c:v>DT2</c:v>
                </c:pt>
              </c:strCache>
            </c:strRef>
          </c:cat>
          <c:val>
            <c:numRef>
              <c:f>Feuil3!$J$7</c:f>
              <c:numCache>
                <c:formatCode>0.00</c:formatCode>
                <c:ptCount val="1"/>
                <c:pt idx="0">
                  <c:v>6.1983506484232489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970800"/>
        <c:axId val="207971360"/>
      </c:barChart>
      <c:catAx>
        <c:axId val="20797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971360"/>
        <c:crosses val="autoZero"/>
        <c:auto val="1"/>
        <c:lblAlgn val="ctr"/>
        <c:lblOffset val="100"/>
        <c:noMultiLvlLbl val="0"/>
      </c:catAx>
      <c:valAx>
        <c:axId val="2079713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97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95053365785856"/>
          <c:y val="0.10663026301458525"/>
          <c:w val="0.23836895497721"/>
          <c:h val="0.7471092155147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Feuil3!$B$12:$B$19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xVal>
          <c:yVal>
            <c:numRef>
              <c:f>Feuil3!$C$12:$C$19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526960"/>
        <c:axId val="208527520"/>
      </c:scatterChart>
      <c:valAx>
        <c:axId val="208526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527520"/>
        <c:crosses val="autoZero"/>
        <c:crossBetween val="midCat"/>
      </c:valAx>
      <c:valAx>
        <c:axId val="20852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526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9525" cap="flat" cmpd="sng" algn="ctr">
        <a:solidFill>
          <a:schemeClr val="phClr">
            <a:alpha val="75000"/>
          </a:schemeClr>
        </a:solidFill>
      </a:ln>
      <a:effectLst>
        <a:innerShdw blurRad="114300">
          <a:schemeClr val="phClr">
            <a:alpha val="70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9525" cap="flat" cmpd="sng" algn="ctr">
        <a:solidFill>
          <a:schemeClr val="phClr">
            <a:alpha val="75000"/>
          </a:schemeClr>
        </a:solidFill>
      </a:ln>
      <a:effectLst>
        <a:innerShdw blurRad="114300">
          <a:schemeClr val="phClr">
            <a:alpha val="70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0.47769</cdr:x>
      <cdr:y>0.23438</cdr:y>
    </cdr:from>
    <cdr:to>
      <cdr:x>0.72966</cdr:x>
      <cdr:y>0.56771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733551" y="6429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0.64042</cdr:x>
      <cdr:y>0.24479</cdr:y>
    </cdr:from>
    <cdr:to>
      <cdr:x>0.89239</cdr:x>
      <cdr:y>0.57813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324101" y="6715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0.59843</cdr:x>
      <cdr:y>0.08507</cdr:y>
    </cdr:from>
    <cdr:to>
      <cdr:x>0.85039</cdr:x>
      <cdr:y>0.4184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171701" y="2333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0.49585</cdr:x>
      <cdr:y>0.69408</cdr:y>
    </cdr:from>
    <cdr:to>
      <cdr:x>0.59918</cdr:x>
      <cdr:y>0.81172</cdr:y>
    </cdr:to>
    <cdr:cxnSp macro="">
      <cdr:nvCxnSpPr>
        <cdr:cNvPr id="9" name="Connecteur droit avec flèche 8"/>
        <cdr:cNvCxnSpPr/>
      </cdr:nvCxnSpPr>
      <cdr:spPr>
        <a:xfrm xmlns:a="http://schemas.openxmlformats.org/drawingml/2006/main" flipH="1">
          <a:off x="2014179" y="2231252"/>
          <a:ext cx="419734" cy="3781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94B9-658F-497C-999C-456C01F77090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9EC19-E89F-4492-8200-CA0D3D23ED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34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9EC19-E89F-4492-8200-CA0D3D23ED3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65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9EC19-E89F-4492-8200-CA0D3D23ED3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1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9EC19-E89F-4492-8200-CA0D3D23ED3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89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9EC19-E89F-4492-8200-CA0D3D23ED3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4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451C10-57AF-4EF3-8441-A2E1EC72EED3}" type="slidenum">
              <a:rPr lang="en-IE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IE" altLang="fr-FR"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4213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altLang="fr-FR" smtClean="0">
                <a:latin typeface="Arial" panose="020B0604020202020204" pitchFamily="34" charset="0"/>
              </a:rPr>
              <a:t> </a:t>
            </a:r>
            <a:endParaRPr lang="en-US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0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57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75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32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967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61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07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3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3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261600" cy="36576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B99238-1A93-4DE6-8E60-6E7B9D5480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220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72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62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3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54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6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37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3760A9-E164-4A10-B7C1-954288383A78}" type="datetimeFigureOut">
              <a:rPr lang="fr-FR" smtClean="0"/>
              <a:t>15/04/2017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9B46C3-F05F-4E18-85F6-71B2876FF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books.openedition.org/cdf/docannexe/image/1695/img-2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15958"/>
            <a:ext cx="9144000" cy="2104244"/>
          </a:xfrm>
        </p:spPr>
        <p:txBody>
          <a:bodyPr>
            <a:normAutofit/>
          </a:bodyPr>
          <a:lstStyle/>
          <a:p>
            <a:r>
              <a:rPr lang="fr-FR" sz="4000" dirty="0" smtClean="0"/>
              <a:t>Stratégies d’intervention à l’égard des MCV:</a:t>
            </a:r>
            <a:br>
              <a:rPr lang="fr-FR" sz="4000" dirty="0" smtClean="0"/>
            </a:br>
            <a:r>
              <a:rPr lang="fr-FR" sz="4000" dirty="0" smtClean="0"/>
              <a:t>Place du médecin de famille 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044774"/>
            <a:ext cx="9144000" cy="776599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Journées Nationale de Santé de Base</a:t>
            </a:r>
          </a:p>
          <a:p>
            <a:r>
              <a:rPr lang="fr-FR" dirty="0" smtClean="0"/>
              <a:t>Mahdia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44296" y="4614964"/>
            <a:ext cx="4351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Dr </a:t>
            </a:r>
            <a:r>
              <a:rPr lang="fr-FR" dirty="0" err="1" smtClean="0"/>
              <a:t>Sriha</a:t>
            </a:r>
            <a:r>
              <a:rPr lang="fr-FR" dirty="0" smtClean="0"/>
              <a:t> </a:t>
            </a:r>
            <a:r>
              <a:rPr lang="fr-FR" dirty="0" err="1" smtClean="0"/>
              <a:t>Belguith</a:t>
            </a:r>
            <a:r>
              <a:rPr lang="fr-FR" dirty="0" smtClean="0"/>
              <a:t> Asma</a:t>
            </a:r>
          </a:p>
          <a:p>
            <a:r>
              <a:rPr lang="fr-FR" dirty="0" smtClean="0"/>
              <a:t>Pr Ag Médecine Préventive et épidémiologie</a:t>
            </a:r>
          </a:p>
          <a:p>
            <a:r>
              <a:rPr lang="fr-FR" dirty="0" smtClean="0"/>
              <a:t>EPS Monastir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94394" y="4476465"/>
            <a:ext cx="3576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Dr </a:t>
            </a:r>
            <a:r>
              <a:rPr lang="fr-FR" dirty="0" err="1" smtClean="0"/>
              <a:t>Koubaa</a:t>
            </a:r>
            <a:r>
              <a:rPr lang="fr-FR" dirty="0" smtClean="0"/>
              <a:t> </a:t>
            </a:r>
            <a:r>
              <a:rPr lang="fr-FR" dirty="0" err="1" smtClean="0"/>
              <a:t>Abdelkafi</a:t>
            </a:r>
            <a:r>
              <a:rPr lang="fr-FR" dirty="0" smtClean="0"/>
              <a:t> </a:t>
            </a:r>
            <a:r>
              <a:rPr lang="fr-FR" dirty="0" err="1" smtClean="0"/>
              <a:t>Afifa</a:t>
            </a:r>
            <a:endParaRPr lang="fr-FR" dirty="0" smtClean="0"/>
          </a:p>
          <a:p>
            <a:r>
              <a:rPr lang="fr-FR" dirty="0" smtClean="0"/>
              <a:t>Médecin Major de la santé publique</a:t>
            </a:r>
          </a:p>
          <a:p>
            <a:r>
              <a:rPr lang="fr-FR" dirty="0" smtClean="0"/>
              <a:t>Médecin de Famille</a:t>
            </a:r>
          </a:p>
          <a:p>
            <a:r>
              <a:rPr lang="fr-FR" dirty="0" smtClean="0"/>
              <a:t>Groupement de Base Monastir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20148" y="6147219"/>
            <a:ext cx="385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15, Avril,2017 : 11H 20 mn – 11H50 mn</a:t>
            </a:r>
            <a:endParaRPr lang="fr-FR" dirty="0"/>
          </a:p>
        </p:txBody>
      </p:sp>
      <p:pic>
        <p:nvPicPr>
          <p:cNvPr id="7" name="Espace réservé du contenu 9"/>
          <p:cNvPicPr>
            <a:picLocks noChangeAspect="1"/>
          </p:cNvPicPr>
          <p:nvPr/>
        </p:nvPicPr>
        <p:blipFill rotWithShape="1">
          <a:blip r:embed="rId2"/>
          <a:srcRect l="39838" t="31900" r="53421" b="51174"/>
          <a:stretch/>
        </p:blipFill>
        <p:spPr>
          <a:xfrm>
            <a:off x="2376012" y="3449951"/>
            <a:ext cx="881577" cy="111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295" t="29804" r="70419" b="54711"/>
          <a:stretch/>
        </p:blipFill>
        <p:spPr>
          <a:xfrm>
            <a:off x="7916034" y="3358691"/>
            <a:ext cx="1041010" cy="1093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299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39562" y="2883032"/>
            <a:ext cx="2081357" cy="2542742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39838" t="31900" r="53421" b="51174"/>
          <a:stretch/>
        </p:blipFill>
        <p:spPr>
          <a:xfrm>
            <a:off x="7219666" y="2826162"/>
            <a:ext cx="996286" cy="1256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38607" y="2823022"/>
            <a:ext cx="2127826" cy="26027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21295" t="29804" r="70419" b="54711"/>
          <a:stretch/>
        </p:blipFill>
        <p:spPr>
          <a:xfrm rot="19663198">
            <a:off x="4650732" y="2841362"/>
            <a:ext cx="1198872" cy="125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1024597" y="325139"/>
            <a:ext cx="3334044" cy="1687890"/>
          </a:xfrm>
          <a:prstGeom prst="wedgeEllipseCallout">
            <a:avLst>
              <a:gd name="adj1" fmla="val 70715"/>
              <a:gd name="adj2" fmla="val 148954"/>
            </a:avLst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Prendre en considération l’association des  facteurs de risque 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060787" y="147926"/>
            <a:ext cx="3334044" cy="1298377"/>
          </a:xfrm>
          <a:prstGeom prst="wedgeEllipseCallout">
            <a:avLst>
              <a:gd name="adj1" fmla="val -53461"/>
              <a:gd name="adj2" fmla="val 214511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Prendre en charge chaque facteur d’une façon optimal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8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751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cardiovasculaire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14149" y="1412876"/>
            <a:ext cx="9534739" cy="2087563"/>
          </a:xfrm>
        </p:spPr>
        <p:txBody>
          <a:bodyPr rtlCol="0">
            <a:normAutofit/>
          </a:bodyPr>
          <a:lstStyle/>
          <a:p>
            <a:pPr marL="457200">
              <a:lnSpc>
                <a:spcPct val="150000"/>
              </a:lnSpc>
              <a:buNone/>
              <a:defRPr/>
            </a:pPr>
            <a:r>
              <a:rPr lang="fr-BE" sz="2400" b="1" dirty="0">
                <a:ea typeface="Times New Roman"/>
              </a:rPr>
              <a:t>Le nombre de FRCVX doit être connu pour chaque patient, il intervient dans la prise en charge</a:t>
            </a:r>
            <a:r>
              <a:rPr lang="fr-BE" sz="2000" dirty="0">
                <a:ea typeface="Times New Roman"/>
              </a:rPr>
              <a:t>. </a:t>
            </a:r>
            <a:endParaRPr lang="fr-FR" sz="2000" dirty="0">
              <a:ea typeface="Times New Roman"/>
            </a:endParaRPr>
          </a:p>
          <a:p>
            <a:pPr>
              <a:lnSpc>
                <a:spcPct val="150000"/>
              </a:lnSpc>
              <a:buBlip>
                <a:blip r:embed="rId2"/>
              </a:buBlip>
              <a:defRPr/>
            </a:pPr>
            <a:r>
              <a:rPr lang="fr-BE" sz="2400" b="1" dirty="0">
                <a:solidFill>
                  <a:srgbClr val="C00000"/>
                </a:solidFill>
                <a:ea typeface="Times New Roman"/>
              </a:rPr>
              <a:t>Sommation du risque : </a:t>
            </a:r>
            <a:endParaRPr lang="fr-FR" sz="2400" b="1" dirty="0">
              <a:solidFill>
                <a:srgbClr val="C00000"/>
              </a:solidFill>
              <a:ea typeface="Times New Roman"/>
            </a:endParaRPr>
          </a:p>
          <a:p>
            <a:pPr>
              <a:defRPr/>
            </a:pPr>
            <a:endParaRPr lang="fr-FR" sz="2000" dirty="0"/>
          </a:p>
        </p:txBody>
      </p:sp>
      <p:pic>
        <p:nvPicPr>
          <p:cNvPr id="40965" name="Graphiqu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565400"/>
            <a:ext cx="4584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460625" y="5500688"/>
          <a:ext cx="7378700" cy="1097280"/>
        </p:xfrm>
        <a:graphic>
          <a:graphicData uri="http://schemas.openxmlformats.org/drawingml/2006/table">
            <a:tbl>
              <a:tblPr/>
              <a:tblGrid>
                <a:gridCol w="3778925"/>
                <a:gridCol w="719955"/>
                <a:gridCol w="719955"/>
                <a:gridCol w="719955"/>
                <a:gridCol w="719955"/>
                <a:gridCol w="719955"/>
              </a:tblGrid>
              <a:tr h="365654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Cholestérolémie (mg/l)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</a:rPr>
                        <a:t>185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185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185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335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335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Pression artérielle systolique (mm Hg) 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105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</a:rPr>
                        <a:t>105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195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105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195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Statut fumeur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0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Times New Roman"/>
                          <a:ea typeface="Times New Roman"/>
                        </a:rPr>
                        <a:t>1</a:t>
                      </a:r>
                      <a:endParaRPr lang="fr-FR" sz="160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fr-FR" sz="1600" dirty="0">
                        <a:latin typeface="Times New Roman"/>
                        <a:ea typeface="Times New Roman"/>
                      </a:endParaRPr>
                    </a:p>
                  </a:txBody>
                  <a:tcPr marL="63828" marR="63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6456363" y="5229225"/>
            <a:ext cx="0" cy="287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248525" y="5229225"/>
            <a:ext cx="0" cy="287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967663" y="5229225"/>
            <a:ext cx="0" cy="287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688388" y="5229225"/>
            <a:ext cx="0" cy="287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9409113" y="5229225"/>
            <a:ext cx="0" cy="287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851386" y="272040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cardiovasculaire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Espace réservé du contenu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426" t="14870" r="8309" b="26171"/>
          <a:stretch/>
        </p:blipFill>
        <p:spPr>
          <a:xfrm>
            <a:off x="1149024" y="1975531"/>
            <a:ext cx="9920324" cy="4046450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85172" y="1476981"/>
            <a:ext cx="5999240" cy="498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Facteurs de </a:t>
            </a:r>
            <a:r>
              <a:rPr lang="fr-FR" altLang="fr-F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risques associés </a:t>
            </a:r>
            <a:r>
              <a:rPr lang="fr-FR" altLang="fr-FR" dirty="0" smtClean="0">
                <a:latin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0299" y="2802544"/>
            <a:ext cx="777922" cy="2682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4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26230" r="32896" b="12445"/>
          <a:stretch>
            <a:fillRect/>
          </a:stretch>
        </p:blipFill>
        <p:spPr bwMode="auto">
          <a:xfrm>
            <a:off x="1326156" y="700375"/>
            <a:ext cx="7069539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AutoShape 4"/>
          <p:cNvSpPr>
            <a:spLocks noChangeArrowheads="1"/>
          </p:cNvSpPr>
          <p:nvPr/>
        </p:nvSpPr>
        <p:spPr bwMode="auto">
          <a:xfrm>
            <a:off x="6205538" y="4554538"/>
            <a:ext cx="322262" cy="17621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3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2540001" y="5056188"/>
            <a:ext cx="322263" cy="1762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5DFF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4800600" y="1628775"/>
            <a:ext cx="215900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862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cxnSp>
        <p:nvCxnSpPr>
          <p:cNvPr id="44038" name="AutoShape 8"/>
          <p:cNvCxnSpPr>
            <a:cxnSpLocks noChangeShapeType="1"/>
          </p:cNvCxnSpPr>
          <p:nvPr/>
        </p:nvCxnSpPr>
        <p:spPr bwMode="auto">
          <a:xfrm flipH="1" flipV="1">
            <a:off x="6475413" y="4695825"/>
            <a:ext cx="508000" cy="63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AutoShape 9"/>
          <p:cNvCxnSpPr>
            <a:cxnSpLocks noChangeShapeType="1"/>
            <a:endCxn id="44036" idx="2"/>
          </p:cNvCxnSpPr>
          <p:nvPr/>
        </p:nvCxnSpPr>
        <p:spPr bwMode="auto">
          <a:xfrm flipV="1">
            <a:off x="2424114" y="5232401"/>
            <a:ext cx="276225" cy="5000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2039761" y="5867473"/>
            <a:ext cx="887130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fr-FR" altLang="fr-FR" dirty="0"/>
              <a:t>Un patient </a:t>
            </a:r>
            <a:r>
              <a:rPr lang="fr-FR" altLang="fr-FR" u="sng" dirty="0"/>
              <a:t>H/F </a:t>
            </a:r>
            <a:r>
              <a:rPr lang="fr-FR" altLang="fr-FR" dirty="0"/>
              <a:t>« à profil idéal » = </a:t>
            </a:r>
            <a:r>
              <a:rPr lang="fr-FR" altLang="fr-FR" u="sng" dirty="0"/>
              <a:t>âgé de 40 ans</a:t>
            </a:r>
            <a:r>
              <a:rPr lang="fr-FR" altLang="fr-FR" dirty="0"/>
              <a:t> </a:t>
            </a:r>
            <a:r>
              <a:rPr lang="fr-FR" altLang="fr-FR" u="sng" dirty="0"/>
              <a:t>non tabagique</a:t>
            </a:r>
            <a:r>
              <a:rPr lang="fr-FR" altLang="fr-FR" dirty="0"/>
              <a:t>, avec une </a:t>
            </a:r>
            <a:r>
              <a:rPr lang="fr-FR" altLang="fr-FR" u="sng" dirty="0"/>
              <a:t>PAS=120 </a:t>
            </a:r>
            <a:r>
              <a:rPr lang="fr-FR" altLang="fr-FR" u="sng" dirty="0" err="1"/>
              <a:t>mmHg</a:t>
            </a:r>
            <a:r>
              <a:rPr lang="fr-FR" altLang="fr-FR" dirty="0"/>
              <a:t> et un </a:t>
            </a:r>
            <a:r>
              <a:rPr lang="fr-FR" altLang="fr-FR" u="sng" dirty="0"/>
              <a:t>ratio </a:t>
            </a:r>
            <a:r>
              <a:rPr lang="fr-FR" altLang="fr-FR" u="sng" dirty="0" err="1"/>
              <a:t>chol</a:t>
            </a:r>
            <a:r>
              <a:rPr lang="fr-FR" altLang="fr-FR" u="sng" dirty="0"/>
              <a:t> total/ HDL </a:t>
            </a:r>
            <a:r>
              <a:rPr lang="fr-FR" altLang="fr-FR" u="sng" dirty="0" err="1"/>
              <a:t>chol</a:t>
            </a:r>
            <a:r>
              <a:rPr lang="fr-FR" altLang="fr-FR" u="sng" dirty="0"/>
              <a:t> = 3</a:t>
            </a:r>
            <a:r>
              <a:rPr lang="fr-FR" altLang="fr-FR" dirty="0"/>
              <a:t> </a:t>
            </a:r>
            <a:r>
              <a:rPr lang="fr-FR" altLang="fr-FR" dirty="0">
                <a:sym typeface="Symbol" panose="05050102010706020507" pitchFamily="18" charset="2"/>
              </a:rPr>
              <a:t></a:t>
            </a:r>
            <a:r>
              <a:rPr lang="fr-FR" altLang="fr-FR" dirty="0"/>
              <a:t>le risque d’accident cardiovasculaire fatal à 10 ans ≈ 0 %.</a:t>
            </a:r>
          </a:p>
        </p:txBody>
      </p:sp>
      <p:cxnSp>
        <p:nvCxnSpPr>
          <p:cNvPr id="44041" name="AutoShape 9"/>
          <p:cNvCxnSpPr>
            <a:cxnSpLocks noChangeShapeType="1"/>
          </p:cNvCxnSpPr>
          <p:nvPr/>
        </p:nvCxnSpPr>
        <p:spPr bwMode="auto">
          <a:xfrm flipH="1" flipV="1">
            <a:off x="4860926" y="5084764"/>
            <a:ext cx="11113" cy="720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439216" y="728663"/>
            <a:ext cx="37449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fr-FR" altLang="fr-FR" dirty="0"/>
              <a:t>Un patient </a:t>
            </a:r>
            <a:r>
              <a:rPr lang="fr-FR" altLang="fr-FR" u="sng" dirty="0"/>
              <a:t>Homme</a:t>
            </a:r>
            <a:r>
              <a:rPr lang="fr-FR" altLang="fr-FR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altLang="fr-FR" dirty="0"/>
              <a:t> âgé de 65 ans(«marqueurs de risque») risque = 2%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altLang="fr-FR" dirty="0"/>
              <a:t>association tabac </a:t>
            </a:r>
            <a:r>
              <a:rPr lang="fr-FR" altLang="fr-FR" dirty="0">
                <a:sym typeface="Symbol" panose="05050102010706020507" pitchFamily="18" charset="2"/>
              </a:rPr>
              <a:t></a:t>
            </a:r>
            <a:r>
              <a:rPr lang="fr-FR" altLang="fr-FR" dirty="0"/>
              <a:t> risque = 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/>
              <a:t>association tabac + dyslipidémie </a:t>
            </a:r>
            <a:r>
              <a:rPr lang="fr-FR" altLang="fr-FR" dirty="0">
                <a:sym typeface="Symbol" panose="05050102010706020507" pitchFamily="18" charset="2"/>
              </a:rPr>
              <a:t></a:t>
            </a:r>
            <a:r>
              <a:rPr lang="fr-FR" altLang="fr-FR" dirty="0"/>
              <a:t> risque = 8% les association </a:t>
            </a:r>
            <a:r>
              <a:rPr lang="fr-FR" altLang="fr-FR" dirty="0">
                <a:sym typeface="Symbol" panose="05050102010706020507" pitchFamily="18" charset="2"/>
              </a:rPr>
              <a:t></a:t>
            </a:r>
            <a:r>
              <a:rPr lang="fr-FR" altLang="fr-FR" dirty="0"/>
              <a:t>jusqu'à 28%</a:t>
            </a:r>
            <a:endParaRPr lang="fr-FR" altLang="fr-FR" sz="32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851386" y="272040"/>
            <a:ext cx="10515600" cy="8566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cardiovasculaire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0996 L 0.10226 0.0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4 0.01019 L 0.15347 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01019 L 0.15717 -0.0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6" grpId="1" animBg="1"/>
      <p:bldP spid="51206" grpId="2" animBg="1"/>
      <p:bldP spid="51206" grpId="3" animBg="1"/>
      <p:bldP spid="512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51827" y="2064790"/>
            <a:ext cx="3108960" cy="4352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39838" t="31900" r="53421" b="51174"/>
          <a:stretch/>
        </p:blipFill>
        <p:spPr>
          <a:xfrm>
            <a:off x="7179210" y="1134600"/>
            <a:ext cx="881577" cy="111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1295" t="29804" r="70419" b="54711"/>
          <a:stretch/>
        </p:blipFill>
        <p:spPr>
          <a:xfrm>
            <a:off x="4951827" y="1164783"/>
            <a:ext cx="1041010" cy="1093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ZoneTexte 1"/>
          <p:cNvSpPr txBox="1"/>
          <p:nvPr/>
        </p:nvSpPr>
        <p:spPr>
          <a:xfrm>
            <a:off x="8299937" y="1220845"/>
            <a:ext cx="3334044" cy="1298377"/>
          </a:xfrm>
          <a:prstGeom prst="wedgeEllipseCallout">
            <a:avLst>
              <a:gd name="adj1" fmla="val -68934"/>
              <a:gd name="adj2" fmla="val 104756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Agir sur les facteurs de risques indirects pour toute la population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24597" y="1610358"/>
            <a:ext cx="3334044" cy="908864"/>
          </a:xfrm>
          <a:prstGeom prst="wedgeEllipseCallout">
            <a:avLst>
              <a:gd name="adj1" fmla="val 76213"/>
              <a:gd name="adj2" fmla="val 154060"/>
            </a:avLst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Traiter les sujets ayant un ou plusieurs FR direct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0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des maladies cardiovasculaire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0081" t="12305" r="20669" b="16184"/>
          <a:stretch/>
        </p:blipFill>
        <p:spPr>
          <a:xfrm>
            <a:off x="2483893" y="1714087"/>
            <a:ext cx="6796585" cy="4611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8066535" y="3242463"/>
            <a:ext cx="3793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latin typeface="Berkeley-Book"/>
              </a:rPr>
              <a:t>cost-effectiveness</a:t>
            </a:r>
            <a:r>
              <a:rPr lang="fr-FR" dirty="0">
                <a:latin typeface="Berkeley-Book"/>
              </a:rPr>
              <a:t> of </a:t>
            </a:r>
            <a:r>
              <a:rPr lang="fr-FR" dirty="0" err="1">
                <a:latin typeface="Berkeley-Book"/>
              </a:rPr>
              <a:t>pharmacological</a:t>
            </a:r>
            <a:r>
              <a:rPr lang="fr-FR" dirty="0">
                <a:latin typeface="Berkeley-Book"/>
              </a:rPr>
              <a:t> </a:t>
            </a:r>
            <a:r>
              <a:rPr lang="fr-FR" dirty="0" err="1">
                <a:latin typeface="Berkeley-Book"/>
              </a:rPr>
              <a:t>treatment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6687403" y="3565629"/>
            <a:ext cx="1405719" cy="596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83609" y="76431"/>
            <a:ext cx="10515600" cy="1325563"/>
          </a:xfrm>
        </p:spPr>
        <p:txBody>
          <a:bodyPr/>
          <a:lstStyle/>
          <a:p>
            <a:r>
              <a:rPr lang="fr-FR" dirty="0" smtClean="0"/>
              <a:t>Prévention des maladies cardiovasculaire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85411" y="2454430"/>
            <a:ext cx="6982252" cy="1684337"/>
          </a:xfrm>
        </p:spPr>
        <p:txBody>
          <a:bodyPr rtlCol="0">
            <a:normAutofit/>
          </a:bodyPr>
          <a:lstStyle/>
          <a:p>
            <a:pPr algn="r">
              <a:buNone/>
              <a:defRPr/>
            </a:pPr>
            <a:r>
              <a:rPr lang="fr-BE" sz="2000" b="1" i="1" u="sng" dirty="0">
                <a:solidFill>
                  <a:prstClr val="black"/>
                </a:solidFill>
              </a:rPr>
              <a:t>Les stratégies  de prévention</a:t>
            </a:r>
            <a:r>
              <a:rPr lang="fr-BE" sz="2000" b="1" i="1" u="sng" dirty="0" smtClean="0">
                <a:solidFill>
                  <a:prstClr val="black"/>
                </a:solidFill>
              </a:rPr>
              <a:t>: à  </a:t>
            </a:r>
            <a:r>
              <a:rPr lang="fr-BE" sz="2000" b="1" i="1" u="sng" dirty="0">
                <a:solidFill>
                  <a:prstClr val="black"/>
                </a:solidFill>
              </a:rPr>
              <a:t>haut risque,</a:t>
            </a:r>
            <a:endParaRPr lang="fr-BE" sz="2000" dirty="0"/>
          </a:p>
          <a:p>
            <a:pPr algn="r">
              <a:defRPr/>
            </a:pPr>
            <a:r>
              <a:rPr lang="fr-BE" sz="2000" dirty="0"/>
              <a:t>Identifier les personnes à risque élevé et à intervenir pour réduire leur </a:t>
            </a:r>
            <a:r>
              <a:rPr lang="fr-BE" sz="2000" dirty="0" smtClean="0"/>
              <a:t>risque</a:t>
            </a:r>
            <a:endParaRPr lang="fr-FR" sz="2000" dirty="0"/>
          </a:p>
        </p:txBody>
      </p:sp>
      <p:pic>
        <p:nvPicPr>
          <p:cNvPr id="45060" name="Picture 1" descr="http://books.openedition.org/cdf/docannexe/image/1695/img-2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r="13794" b="33272"/>
          <a:stretch>
            <a:fillRect/>
          </a:stretch>
        </p:blipFill>
        <p:spPr bwMode="auto">
          <a:xfrm>
            <a:off x="7967663" y="1241426"/>
            <a:ext cx="36004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Espace réservé du contenu 2"/>
          <p:cNvSpPr txBox="1">
            <a:spLocks/>
          </p:cNvSpPr>
          <p:nvPr/>
        </p:nvSpPr>
        <p:spPr bwMode="auto">
          <a:xfrm>
            <a:off x="565956" y="4515497"/>
            <a:ext cx="7401707" cy="1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BE" altLang="fr-FR" sz="2000" b="1" i="1" u="sng" dirty="0">
                <a:solidFill>
                  <a:srgbClr val="000000"/>
                </a:solidFill>
              </a:rPr>
              <a:t>Les stratégies  de prévention de population</a:t>
            </a:r>
            <a:endParaRPr lang="fr-BE" altLang="fr-FR" sz="2000" dirty="0"/>
          </a:p>
          <a:p>
            <a:pPr algn="r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BE" altLang="fr-FR" sz="2000" dirty="0"/>
              <a:t>Réduire le niveau de risque moyen / population en modifiant la distribution de l'exposition.</a:t>
            </a:r>
            <a:endParaRPr lang="fr-FR" altLang="fr-FR" sz="2000" dirty="0"/>
          </a:p>
          <a:p>
            <a:pPr algn="r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BE" altLang="fr-FR" sz="2000" dirty="0"/>
              <a:t>bénéfices individuels faibles mais collectifs importants</a:t>
            </a:r>
            <a:r>
              <a:rPr lang="fr-BE" altLang="fr-FR" sz="2000" dirty="0" smtClean="0"/>
              <a:t>.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9858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99906"/>
          </a:xfrm>
        </p:spPr>
        <p:txBody>
          <a:bodyPr/>
          <a:lstStyle/>
          <a:p>
            <a:r>
              <a:rPr lang="fr-FR" dirty="0" smtClean="0"/>
              <a:t>Prévention des maladies cardiovasculaire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081" t="12305" r="20669" b="16184"/>
          <a:stretch/>
        </p:blipFill>
        <p:spPr>
          <a:xfrm>
            <a:off x="4223982" y="1885739"/>
            <a:ext cx="6796585" cy="4611967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68530" y="1831813"/>
            <a:ext cx="3561267" cy="17976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FR indirects </a:t>
            </a:r>
            <a:r>
              <a:rPr lang="fr-FR" altLang="fr-FR" dirty="0">
                <a:latin typeface="Calibri" panose="020F0502020204030204" pitchFamily="34" charset="0"/>
              </a:rPr>
              <a:t> : 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Sédentarité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</a:rPr>
              <a:t> </a:t>
            </a:r>
            <a:r>
              <a:rPr lang="fr-FR" altLang="fr-FR" dirty="0" smtClean="0">
                <a:latin typeface="Calibri" panose="020F0502020204030204" pitchFamily="34" charset="0"/>
              </a:rPr>
              <a:t>Alimentation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Surpoids et obésité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Syndrome métabolique</a:t>
            </a:r>
            <a:endParaRPr lang="fr-FR" altLang="fr-FR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7165075" y="3629464"/>
            <a:ext cx="1746913" cy="914400"/>
            <a:chOff x="7165075" y="3629464"/>
            <a:chExt cx="1746913" cy="914400"/>
          </a:xfrm>
        </p:grpSpPr>
        <p:cxnSp>
          <p:nvCxnSpPr>
            <p:cNvPr id="6" name="Connecteur droit avec flèche 5"/>
            <p:cNvCxnSpPr/>
            <p:nvPr/>
          </p:nvCxnSpPr>
          <p:spPr>
            <a:xfrm flipH="1">
              <a:off x="7165075" y="3629464"/>
              <a:ext cx="83251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7317475" y="3781864"/>
              <a:ext cx="83251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>
              <a:off x="7469875" y="3934264"/>
              <a:ext cx="83251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>
              <a:off x="7622275" y="4086664"/>
              <a:ext cx="83251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7774675" y="4239064"/>
              <a:ext cx="83251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7927075" y="4391464"/>
              <a:ext cx="83251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>
              <a:off x="8079475" y="4543864"/>
              <a:ext cx="83251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39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05911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631" y="2962304"/>
            <a:ext cx="3677765" cy="294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Espace réservé du contenu 1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833684" y="2454648"/>
            <a:ext cx="4273501" cy="3424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Espace réservé du contenu 8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180833" y="1993598"/>
            <a:ext cx="5181600" cy="415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Groupe 14"/>
          <p:cNvGrpSpPr/>
          <p:nvPr/>
        </p:nvGrpSpPr>
        <p:grpSpPr>
          <a:xfrm>
            <a:off x="2538484" y="1893864"/>
            <a:ext cx="1897039" cy="3742662"/>
            <a:chOff x="8529851" y="1825625"/>
            <a:chExt cx="1897039" cy="3742662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8529851" y="1825625"/>
              <a:ext cx="13648" cy="37426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8557146" y="2088107"/>
              <a:ext cx="1869744" cy="1364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/>
          <p:cNvCxnSpPr/>
          <p:nvPr/>
        </p:nvCxnSpPr>
        <p:spPr>
          <a:xfrm>
            <a:off x="4804012" y="4244454"/>
            <a:ext cx="1214651" cy="13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8149988" y="4166767"/>
            <a:ext cx="1214651" cy="13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882" y="4817658"/>
            <a:ext cx="914400" cy="914400"/>
          </a:xfrm>
          <a:prstGeom prst="rect">
            <a:avLst/>
          </a:prstGeom>
        </p:spPr>
      </p:pic>
      <p:pic>
        <p:nvPicPr>
          <p:cNvPr id="24" name="Espace réservé du contenu 3"/>
          <p:cNvPicPr>
            <a:picLocks noChangeAspect="1"/>
          </p:cNvPicPr>
          <p:nvPr/>
        </p:nvPicPr>
        <p:blipFill rotWithShape="1">
          <a:blip r:embed="rId6"/>
          <a:srcRect l="20081" t="12305" r="20669" b="16184"/>
          <a:stretch/>
        </p:blipFill>
        <p:spPr>
          <a:xfrm>
            <a:off x="9553433" y="365125"/>
            <a:ext cx="2168835" cy="147170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824290" y="1337079"/>
            <a:ext cx="167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c’est quoi ?</a:t>
            </a:r>
            <a:endParaRPr lang="fr-FR" sz="2400" b="1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385589" y="-21886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stratégie populationnelle</a:t>
            </a:r>
          </a:p>
        </p:txBody>
      </p:sp>
    </p:spTree>
    <p:extLst>
      <p:ext uri="{BB962C8B-B14F-4D97-AF65-F5344CB8AC3E}">
        <p14:creationId xmlns:p14="http://schemas.microsoft.com/office/powerpoint/2010/main" val="36277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3.125E-6 4.81481E-6 C -0.00338 0.00324 -0.00703 0.00555 -0.01002 0.00995 C -0.01133 0.0118 -0.01146 0.01528 -0.01224 0.01782 C -0.01302 0.01991 -0.0138 0.02176 -0.01458 0.02384 C -0.01523 0.01852 -0.01692 0.00231 -0.01679 0.00787 C -0.0164 0.02384 -0.01666 0.03981 -0.01562 0.05579 C -0.01549 0.0581 -0.01406 0.05949 -0.01341 0.06157 C -0.00963 0.07523 -0.0138 0.06921 -0.00664 0.07546 C -0.0056 0.075 -0.00429 0.07477 -0.00338 0.07361 C 0.0017 0.06713 0.00065 0.0662 0.00339 0.05764 C 0.00404 0.05555 0.00495 0.0537 0.0056 0.05162 C 0.00638 0.04907 0.00716 0.04653 0.00782 0.04375 C 0.00834 0.0419 0.00821 0.03935 0.00899 0.03773 C 0.00977 0.03588 0.0112 0.03518 0.01237 0.03379 C 0.01276 0.03102 0.01263 0.02824 0.01341 0.02569 C 0.01459 0.02222 0.01966 0.01597 0.02123 0.01389 C 0.02357 0.01458 0.02604 0.01389 0.028 0.01574 C 0.02904 0.0169 0.02878 0.01991 0.02917 0.02176 C 0.02982 0.02523 0.03073 0.02847 0.03138 0.03171 C 0.03229 0.03704 0.03268 0.04259 0.0336 0.04768 C 0.03399 0.04977 0.03477 0.05579 0.03477 0.0537 C 0.03477 0.04907 0.03203 0.03935 0.03138 0.03588 C 0.03047 0.03125 0.02839 0.01852 0.02683 0.01389 C 0.02604 0.01088 0.02461 0.00856 0.02357 0.00579 C 0.02227 0.00278 0.02123 -0.0007 0.02018 -0.00394 C 0.0194 -0.00671 0.01875 -0.00949 0.01797 -0.01204 C 0.01693 -0.01482 0.01576 -0.01736 0.01459 -0.01991 C 0.0142 -0.02199 0.01433 -0.02454 0.01341 -0.02593 C 0.01159 -0.0294 0.00677 -0.03403 0.00677 -0.03403 C 0.00521 -0.03334 0.00365 -0.0331 0.00222 -0.03195 C 0.00104 -0.03102 0.00013 -0.02709 -0.00104 -0.02801 C -0.0026 -0.02894 -0.00273 -0.0331 -0.00338 -0.03588 C -0.00482 -0.04213 -0.00495 -0.04676 -0.0056 -0.05371 C -0.00664 -0.05255 -0.00833 -0.05209 -0.00898 -0.04977 C -0.01054 -0.04398 -0.01028 -0.0294 -0.00898 -0.02408 C -0.00833 -0.02176 -0.00664 -0.0213 -0.0056 -0.01991 C -0.00521 -0.01806 -0.00442 -0.01621 -0.00442 -0.01412 C -0.00442 -0.00533 -0.0056 -0.00093 -0.00781 0.00579 C -0.00846 0.00787 -0.0095 0.00972 -0.01002 0.0118 C -0.01263 0.02106 -0.00911 0.0162 -0.01458 0.02569 C -0.01588 0.02824 -0.01758 0.02963 -0.01901 0.03171 C -0.02018 0.03356 -0.02122 0.03588 -0.02239 0.03773 C -0.02317 0.04051 -0.02435 0.04282 -0.02461 0.04583 C -0.02474 0.04768 -0.02461 0.05162 -0.02343 0.05162 C -0.01823 0.05231 -0.01302 0.04907 -0.00781 0.04768 C -0.0056 0.0456 -0.00338 0.04352 -0.00104 0.04166 C 0.00104 0.04004 0.00352 0.03958 0.0056 0.03773 C 0.00755 0.03611 0.00925 0.03333 0.0112 0.03171 C 0.01341 0.03009 0.01797 0.02778 0.01797 0.02778 C 0.02097 0.02847 0.02409 0.02801 0.02683 0.02986 C 0.0319 0.0331 0.02917 0.03634 0.03138 0.04166 C 0.03255 0.04467 0.03451 0.04676 0.03581 0.04977 C 0.03763 0.0537 0.04336 0.07315 0.04362 0.07546 C 0.04401 0.07824 0.04414 0.08102 0.04479 0.08356 C 0.04597 0.08773 0.04922 0.0956 0.04922 0.0956 C 0.04961 0.09884 0.04961 0.10231 0.05039 0.10555 C 0.05104 0.10787 0.05274 0.10926 0.05378 0.11134 C 0.06602 0.13819 0.0543 0.11805 0.06836 0.13727 C 0.07865 0.15139 0.07175 0.14421 0.08399 0.15926 C 0.09571 0.17338 0.09076 0.16597 0.10417 0.17916 C 0.10716 0.18217 0.11003 0.18588 0.11315 0.18912 C 0.12396 0.2 0.1155 0.19074 0.12657 0.19907 C 0.1293 0.20116 0.13568 0.20648 0.1388 0.21088 C 0.13972 0.21204 0.14037 0.21366 0.14115 0.21504 L 0.13998 0.20509 " pathEditMode="relative" ptsTypes="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5490597"/>
              </p:ext>
            </p:extLst>
          </p:nvPr>
        </p:nvGraphicFramePr>
        <p:xfrm>
          <a:off x="6639328" y="1838369"/>
          <a:ext cx="907345" cy="3944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345"/>
              </a:tblGrid>
              <a:tr h="10369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200" dirty="0" smtClean="0"/>
                        <a:t>N</a:t>
                      </a:r>
                      <a:endParaRPr lang="fr-FR" sz="1200" dirty="0"/>
                    </a:p>
                  </a:txBody>
                  <a:tcPr anchor="b"/>
                </a:tc>
              </a:tr>
              <a:tr h="581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61107</a:t>
                      </a:r>
                    </a:p>
                  </a:txBody>
                  <a:tcPr marL="9525" marR="9525" marT="9525" marB="0" anchor="b"/>
                </a:tc>
              </a:tr>
              <a:tr h="581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130330</a:t>
                      </a:r>
                    </a:p>
                  </a:txBody>
                  <a:tcPr marL="9525" marR="9525" marT="9525" marB="0" anchor="b"/>
                </a:tc>
              </a:tr>
              <a:tr h="581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195733</a:t>
                      </a:r>
                    </a:p>
                  </a:txBody>
                  <a:tcPr marL="9525" marR="9525" marT="9525" marB="0" anchor="b"/>
                </a:tc>
              </a:tr>
              <a:tr h="581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73519</a:t>
                      </a:r>
                    </a:p>
                  </a:txBody>
                  <a:tcPr marL="9525" marR="9525" marT="9525" marB="0" anchor="b"/>
                </a:tc>
              </a:tr>
              <a:tr h="581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28644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86215"/>
              </p:ext>
            </p:extLst>
          </p:nvPr>
        </p:nvGraphicFramePr>
        <p:xfrm>
          <a:off x="4946830" y="1836834"/>
          <a:ext cx="1046286" cy="3977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286"/>
              </a:tblGrid>
              <a:tr h="990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Risque individuel de développement du</a:t>
                      </a:r>
                      <a:r>
                        <a:rPr lang="fr-FR" sz="1200" baseline="0" dirty="0" smtClean="0"/>
                        <a:t> DT2 /10 ans</a:t>
                      </a:r>
                      <a:endParaRPr lang="fr-FR" sz="1200" dirty="0"/>
                    </a:p>
                  </a:txBody>
                  <a:tcPr anchor="b"/>
                </a:tc>
              </a:tr>
              <a:tr h="594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/>
                </a:tc>
              </a:tr>
              <a:tr h="594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/>
                </a:tc>
              </a:tr>
              <a:tr h="594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/>
                </a:tc>
              </a:tr>
              <a:tr h="594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/>
                </a:tc>
              </a:tr>
              <a:tr h="594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662887"/>
              </p:ext>
            </p:extLst>
          </p:nvPr>
        </p:nvGraphicFramePr>
        <p:xfrm>
          <a:off x="838200" y="2618144"/>
          <a:ext cx="4062071" cy="32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107266"/>
              </p:ext>
            </p:extLst>
          </p:nvPr>
        </p:nvGraphicFramePr>
        <p:xfrm>
          <a:off x="7849203" y="2354630"/>
          <a:ext cx="4572000" cy="374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4"/>
          <a:srcRect l="20081" t="12305" r="20669" b="16184"/>
          <a:stretch/>
        </p:blipFill>
        <p:spPr>
          <a:xfrm>
            <a:off x="9553433" y="365125"/>
            <a:ext cx="2168835" cy="147170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635703" y="1370961"/>
            <a:ext cx="163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pourquoi ?</a:t>
            </a:r>
            <a:endParaRPr lang="fr-FR" sz="24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743201" y="4262002"/>
            <a:ext cx="528912" cy="32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0440537" y="3657600"/>
            <a:ext cx="777923" cy="39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0440537" y="4735773"/>
            <a:ext cx="750627" cy="22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42297"/>
              </p:ext>
            </p:extLst>
          </p:nvPr>
        </p:nvGraphicFramePr>
        <p:xfrm>
          <a:off x="3894493" y="2843651"/>
          <a:ext cx="762000" cy="268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</a:tblGrid>
              <a:tr h="38541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190959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48362">
                <a:tc>
                  <a:txBody>
                    <a:bodyPr/>
                    <a:lstStyle/>
                    <a:p>
                      <a:pPr algn="r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620617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548362">
                <a:tc>
                  <a:txBody>
                    <a:bodyPr/>
                    <a:lstStyle/>
                    <a:p>
                      <a:pPr algn="r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r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r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r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r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1957332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468529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1050276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7286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954796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</a:tbl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 flipV="1">
            <a:off x="10440537" y="5363570"/>
            <a:ext cx="777923" cy="191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2141828" y="3357349"/>
            <a:ext cx="713759" cy="868137"/>
            <a:chOff x="2141828" y="3357349"/>
            <a:chExt cx="713759" cy="868137"/>
          </a:xfrm>
        </p:grpSpPr>
        <p:sp>
          <p:nvSpPr>
            <p:cNvPr id="21" name="Rectangle 20"/>
            <p:cNvSpPr/>
            <p:nvPr/>
          </p:nvSpPr>
          <p:spPr>
            <a:xfrm>
              <a:off x="2141828" y="3925235"/>
              <a:ext cx="713759" cy="300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41828" y="3357349"/>
              <a:ext cx="713759" cy="300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34641" y="6082505"/>
            <a:ext cx="486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Pop Tunisienne :11 154 370 (</a:t>
            </a:r>
            <a:r>
              <a:rPr lang="fr-FR" dirty="0" smtClean="0"/>
              <a:t>4 773 980 &gt;30 ans)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>
            <a:stCxn id="25" idx="3"/>
          </p:cNvCxnSpPr>
          <p:nvPr/>
        </p:nvCxnSpPr>
        <p:spPr>
          <a:xfrm>
            <a:off x="6203603" y="6267171"/>
            <a:ext cx="2762976" cy="331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3664411" y="4290137"/>
            <a:ext cx="3091021" cy="1264502"/>
            <a:chOff x="3664411" y="4290137"/>
            <a:chExt cx="3091021" cy="1264502"/>
          </a:xfrm>
        </p:grpSpPr>
        <p:cxnSp>
          <p:nvCxnSpPr>
            <p:cNvPr id="5" name="Connecteur en arc 4"/>
            <p:cNvCxnSpPr/>
            <p:nvPr/>
          </p:nvCxnSpPr>
          <p:spPr>
            <a:xfrm flipV="1">
              <a:off x="4275493" y="4290137"/>
              <a:ext cx="771465" cy="445637"/>
            </a:xfrm>
            <a:prstGeom prst="curved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en arc 10"/>
            <p:cNvCxnSpPr/>
            <p:nvPr/>
          </p:nvCxnSpPr>
          <p:spPr>
            <a:xfrm>
              <a:off x="5855100" y="4290137"/>
              <a:ext cx="900332" cy="14068"/>
            </a:xfrm>
            <a:prstGeom prst="curved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en arc 27"/>
            <p:cNvCxnSpPr/>
            <p:nvPr/>
          </p:nvCxnSpPr>
          <p:spPr>
            <a:xfrm flipV="1">
              <a:off x="3664411" y="5412245"/>
              <a:ext cx="1235860" cy="84406"/>
            </a:xfrm>
            <a:prstGeom prst="curved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en arc 30"/>
            <p:cNvCxnSpPr/>
            <p:nvPr/>
          </p:nvCxnSpPr>
          <p:spPr>
            <a:xfrm>
              <a:off x="5908431" y="5412245"/>
              <a:ext cx="738029" cy="142394"/>
            </a:xfrm>
            <a:prstGeom prst="curved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7247729" y="3904425"/>
            <a:ext cx="2151997" cy="1617207"/>
            <a:chOff x="3654085" y="3969309"/>
            <a:chExt cx="1246186" cy="1617207"/>
          </a:xfrm>
        </p:grpSpPr>
        <p:cxnSp>
          <p:nvCxnSpPr>
            <p:cNvPr id="33" name="Connecteur en arc 32"/>
            <p:cNvCxnSpPr/>
            <p:nvPr/>
          </p:nvCxnSpPr>
          <p:spPr>
            <a:xfrm flipV="1">
              <a:off x="3654085" y="3969309"/>
              <a:ext cx="1235860" cy="501142"/>
            </a:xfrm>
            <a:prstGeom prst="curved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en arc 34"/>
            <p:cNvCxnSpPr/>
            <p:nvPr/>
          </p:nvCxnSpPr>
          <p:spPr>
            <a:xfrm>
              <a:off x="3664411" y="5496651"/>
              <a:ext cx="1235860" cy="89865"/>
            </a:xfrm>
            <a:prstGeom prst="curved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269109" y="6102291"/>
            <a:ext cx="2160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NC de DT2: </a:t>
            </a:r>
            <a:r>
              <a:rPr lang="fr-FR" b="1" dirty="0" smtClean="0">
                <a:solidFill>
                  <a:srgbClr val="C00000"/>
                </a:solidFill>
              </a:rPr>
              <a:t>489 332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1385589" y="-21886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stratégie populationnelle</a:t>
            </a:r>
          </a:p>
        </p:txBody>
      </p:sp>
    </p:spTree>
    <p:extLst>
      <p:ext uri="{BB962C8B-B14F-4D97-AF65-F5344CB8AC3E}">
        <p14:creationId xmlns:p14="http://schemas.microsoft.com/office/powerpoint/2010/main" val="31130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791570" y="1417005"/>
            <a:ext cx="11319592" cy="4122673"/>
            <a:chOff x="381000" y="-105083"/>
            <a:chExt cx="9206485" cy="4843381"/>
          </a:xfrm>
        </p:grpSpPr>
        <p:sp>
          <p:nvSpPr>
            <p:cNvPr id="20486" name="ZoneTexte 5"/>
            <p:cNvSpPr txBox="1">
              <a:spLocks noChangeArrowheads="1"/>
            </p:cNvSpPr>
            <p:nvPr/>
          </p:nvSpPr>
          <p:spPr bwMode="auto">
            <a:xfrm>
              <a:off x="1020931" y="-105083"/>
              <a:ext cx="7162801" cy="47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 dirty="0"/>
                <a:t>Modèle de l’histoire naturelle de </a:t>
              </a:r>
              <a:r>
                <a:rPr lang="fr-FR" altLang="fr-FR" sz="2000" b="1" dirty="0" smtClean="0"/>
                <a:t>l’</a:t>
              </a:r>
              <a:r>
                <a:rPr lang="fr-FR" altLang="fr-FR" sz="2000" b="1" dirty="0" err="1" smtClean="0"/>
                <a:t>atherosclérose</a:t>
              </a:r>
              <a:endParaRPr lang="fr-FR" altLang="fr-FR" sz="20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81000" y="3365643"/>
              <a:ext cx="1279864" cy="9772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dirty="0"/>
                <a:t>Initiation du</a:t>
              </a:r>
            </a:p>
            <a:p>
              <a:pPr>
                <a:defRPr/>
              </a:pPr>
              <a:r>
                <a:rPr lang="fr-FR" sz="1600" dirty="0"/>
                <a:t>processus</a:t>
              </a:r>
            </a:p>
            <a:p>
              <a:pPr>
                <a:defRPr/>
              </a:pPr>
              <a:r>
                <a:rPr lang="fr-FR" sz="1600" dirty="0"/>
                <a:t>étiologique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761449" y="3365643"/>
              <a:ext cx="1459145" cy="97727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dirty="0"/>
                <a:t>Initiation du</a:t>
              </a:r>
            </a:p>
            <a:p>
              <a:pPr>
                <a:defRPr/>
              </a:pPr>
              <a:r>
                <a:rPr lang="fr-FR" sz="1600" dirty="0"/>
                <a:t>processus</a:t>
              </a:r>
            </a:p>
            <a:p>
              <a:pPr>
                <a:defRPr/>
              </a:pPr>
              <a:r>
                <a:rPr lang="fr-FR" sz="1600" dirty="0"/>
                <a:t>pathologique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520020" y="3072472"/>
              <a:ext cx="1133455" cy="9772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600" dirty="0"/>
                <a:t>Manifestation</a:t>
              </a:r>
            </a:p>
            <a:p>
              <a:pPr>
                <a:defRPr/>
              </a:pPr>
              <a:r>
                <a:rPr lang="fr-FR" sz="1600" dirty="0"/>
                <a:t>clinique de la</a:t>
              </a:r>
            </a:p>
            <a:p>
              <a:pPr>
                <a:defRPr/>
              </a:pPr>
              <a:r>
                <a:rPr lang="fr-FR" sz="1600" dirty="0"/>
                <a:t>maladie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105099" y="3284111"/>
              <a:ext cx="1482386" cy="6863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dirty="0"/>
                <a:t>Issue finale de</a:t>
              </a:r>
            </a:p>
            <a:p>
              <a:pPr>
                <a:defRPr/>
              </a:pPr>
              <a:r>
                <a:rPr lang="fr-FR" sz="1600" dirty="0"/>
                <a:t>la maladie</a:t>
              </a:r>
            </a:p>
          </p:txBody>
        </p:sp>
        <p:sp>
          <p:nvSpPr>
            <p:cNvPr id="11" name="Flèche droite 10"/>
            <p:cNvSpPr/>
            <p:nvPr/>
          </p:nvSpPr>
          <p:spPr>
            <a:xfrm>
              <a:off x="2057607" y="3671506"/>
              <a:ext cx="609222" cy="483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/>
            </a:p>
          </p:txBody>
        </p:sp>
        <p:sp>
          <p:nvSpPr>
            <p:cNvPr id="12" name="Flèche droite 11"/>
            <p:cNvSpPr/>
            <p:nvPr/>
          </p:nvSpPr>
          <p:spPr>
            <a:xfrm>
              <a:off x="4419795" y="3671507"/>
              <a:ext cx="2086473" cy="2066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/>
            </a:p>
          </p:txBody>
        </p:sp>
        <p:sp>
          <p:nvSpPr>
            <p:cNvPr id="13" name="Flèche droite 12"/>
            <p:cNvSpPr/>
            <p:nvPr/>
          </p:nvSpPr>
          <p:spPr>
            <a:xfrm>
              <a:off x="7667228" y="3470849"/>
              <a:ext cx="458162" cy="303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/>
            </a:p>
          </p:txBody>
        </p:sp>
        <p:grpSp>
          <p:nvGrpSpPr>
            <p:cNvPr id="20494" name="Groupe 23"/>
            <p:cNvGrpSpPr>
              <a:grpSpLocks/>
            </p:cNvGrpSpPr>
            <p:nvPr/>
          </p:nvGrpSpPr>
          <p:grpSpPr bwMode="auto">
            <a:xfrm>
              <a:off x="1981246" y="4132869"/>
              <a:ext cx="6105134" cy="605429"/>
              <a:chOff x="1981246" y="2671825"/>
              <a:chExt cx="6105134" cy="605429"/>
            </a:xfrm>
          </p:grpSpPr>
          <p:sp>
            <p:nvSpPr>
              <p:cNvPr id="15" name="Flèche courbée vers le haut 14"/>
              <p:cNvSpPr/>
              <p:nvPr/>
            </p:nvSpPr>
            <p:spPr>
              <a:xfrm>
                <a:off x="1981246" y="2896790"/>
                <a:ext cx="838303" cy="380464"/>
              </a:xfrm>
              <a:prstGeom prst="curvedUpArrow">
                <a:avLst>
                  <a:gd name="adj1" fmla="val 25000"/>
                  <a:gd name="adj2" fmla="val 50000"/>
                  <a:gd name="adj3" fmla="val 395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lèche courbée vers le haut 15"/>
              <p:cNvSpPr/>
              <p:nvPr/>
            </p:nvSpPr>
            <p:spPr>
              <a:xfrm>
                <a:off x="7248077" y="2671825"/>
                <a:ext cx="838303" cy="380464"/>
              </a:xfrm>
              <a:prstGeom prst="curvedUpArrow">
                <a:avLst>
                  <a:gd name="adj1" fmla="val 25000"/>
                  <a:gd name="adj2" fmla="val 50000"/>
                  <a:gd name="adj3" fmla="val 395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lèche courbée vers le haut 16"/>
              <p:cNvSpPr/>
              <p:nvPr/>
            </p:nvSpPr>
            <p:spPr>
              <a:xfrm>
                <a:off x="4114354" y="2820323"/>
                <a:ext cx="2201751" cy="367410"/>
              </a:xfrm>
              <a:prstGeom prst="curvedUpArrow">
                <a:avLst>
                  <a:gd name="adj1" fmla="val 25000"/>
                  <a:gd name="adj2" fmla="val 50000"/>
                  <a:gd name="adj3" fmla="val 395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907476" y="592875"/>
            <a:ext cx="10515600" cy="49585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BE" sz="4800" b="1" i="1" dirty="0" smtClean="0">
                <a:ln w="0"/>
                <a:solidFill>
                  <a:schemeClr val="accent1"/>
                </a:solidFill>
              </a:rPr>
              <a:t>Introduction</a:t>
            </a:r>
            <a:endParaRPr lang="fr-FR" sz="4800" b="1" i="1" dirty="0">
              <a:ln w="0"/>
              <a:solidFill>
                <a:schemeClr val="accent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712228" y="5577900"/>
            <a:ext cx="11397820" cy="1156233"/>
            <a:chOff x="80413" y="4910985"/>
            <a:chExt cx="11397820" cy="1156233"/>
          </a:xfrm>
        </p:grpSpPr>
        <p:sp>
          <p:nvSpPr>
            <p:cNvPr id="29" name="ZoneTexte 28"/>
            <p:cNvSpPr txBox="1"/>
            <p:nvPr/>
          </p:nvSpPr>
          <p:spPr bwMode="auto">
            <a:xfrm>
              <a:off x="3433748" y="4999740"/>
              <a:ext cx="3620224" cy="369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fr-FR" b="1" dirty="0">
                  <a:latin typeface="+mj-lt"/>
                </a:rPr>
                <a:t>P</a:t>
              </a:r>
              <a:r>
                <a:rPr lang="fr-FR" b="1" dirty="0" smtClean="0">
                  <a:latin typeface="+mj-lt"/>
                </a:rPr>
                <a:t>rimaire</a:t>
              </a:r>
              <a:endParaRPr lang="fr-FR" b="1" dirty="0">
                <a:latin typeface="+mj-lt"/>
              </a:endParaRPr>
            </a:p>
          </p:txBody>
        </p:sp>
        <p:sp>
          <p:nvSpPr>
            <p:cNvPr id="30" name="ZoneTexte 29"/>
            <p:cNvSpPr txBox="1"/>
            <p:nvPr/>
          </p:nvSpPr>
          <p:spPr bwMode="auto">
            <a:xfrm>
              <a:off x="7457108" y="4910985"/>
              <a:ext cx="1973103" cy="369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fr-FR" b="1" dirty="0" smtClean="0">
                  <a:latin typeface="+mj-lt"/>
                </a:rPr>
                <a:t>Secondaire</a:t>
              </a:r>
              <a:endParaRPr lang="fr-FR" b="1" dirty="0">
                <a:latin typeface="+mj-lt"/>
              </a:endParaRPr>
            </a:p>
          </p:txBody>
        </p:sp>
        <p:sp>
          <p:nvSpPr>
            <p:cNvPr id="31" name="ZoneTexte 30"/>
            <p:cNvSpPr txBox="1"/>
            <p:nvPr/>
          </p:nvSpPr>
          <p:spPr bwMode="auto">
            <a:xfrm>
              <a:off x="10104288" y="4910985"/>
              <a:ext cx="1373945" cy="368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fr-FR" b="1" dirty="0" smtClean="0">
                  <a:latin typeface="+mj-lt"/>
                </a:rPr>
                <a:t>Tertiaire</a:t>
              </a:r>
              <a:endParaRPr lang="fr-FR" b="1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413" y="5697886"/>
              <a:ext cx="1228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/>
                <a:t>Prévention</a:t>
              </a:r>
              <a:endParaRPr lang="fr-FR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907476" y="2371113"/>
            <a:ext cx="173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L'athérosclérose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4341" y="2363996"/>
            <a:ext cx="4594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Asymptomatique </a:t>
            </a:r>
            <a:r>
              <a:rPr lang="fr-FR" b="1" dirty="0">
                <a:solidFill>
                  <a:srgbClr val="C00000"/>
                </a:solidFill>
              </a:rPr>
              <a:t>pendant une longue période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3186835"/>
            <a:ext cx="233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Taux </a:t>
            </a:r>
            <a:r>
              <a:rPr lang="fr-FR" dirty="0"/>
              <a:t>de </a:t>
            </a:r>
            <a:r>
              <a:rPr lang="fr-FR" dirty="0" smtClean="0"/>
              <a:t>progression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576820" y="3048335"/>
            <a:ext cx="260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facteurs de risque </a:t>
            </a:r>
            <a:r>
              <a:rPr lang="fr-FR" dirty="0" smtClean="0"/>
              <a:t>cardiovasculaire direct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763779" y="3905067"/>
            <a:ext cx="0" cy="55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4911" y="2825227"/>
            <a:ext cx="224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facteurs de risque </a:t>
            </a:r>
            <a:r>
              <a:rPr lang="fr-FR" dirty="0" smtClean="0"/>
              <a:t>cardiovasculaire</a:t>
            </a:r>
          </a:p>
          <a:p>
            <a:r>
              <a:rPr lang="fr-FR" dirty="0" smtClean="0"/>
              <a:t>indirects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477354" y="3748557"/>
            <a:ext cx="0" cy="55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43" y="3625627"/>
            <a:ext cx="894953" cy="53005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088923" y="3240725"/>
            <a:ext cx="2986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Évènement cardiovasculaire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 bwMode="auto">
          <a:xfrm>
            <a:off x="243771" y="5631404"/>
            <a:ext cx="3620224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b="1" dirty="0" smtClean="0">
                <a:latin typeface="+mj-lt"/>
              </a:rPr>
              <a:t>Primordiale</a:t>
            </a:r>
            <a:endParaRPr lang="fr-FR" b="1" dirty="0">
              <a:latin typeface="+mj-lt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9026332" y="3627186"/>
            <a:ext cx="0" cy="55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89425"/>
              </p:ext>
            </p:extLst>
          </p:nvPr>
        </p:nvGraphicFramePr>
        <p:xfrm>
          <a:off x="352327" y="2103828"/>
          <a:ext cx="4292760" cy="389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8346039"/>
              </p:ext>
            </p:extLst>
          </p:nvPr>
        </p:nvGraphicFramePr>
        <p:xfrm>
          <a:off x="6480260" y="1426192"/>
          <a:ext cx="907345" cy="3937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345"/>
              </a:tblGrid>
              <a:tr h="7089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200" dirty="0" smtClean="0"/>
                        <a:t>N</a:t>
                      </a:r>
                      <a:endParaRPr lang="fr-FR" sz="1200" dirty="0"/>
                    </a:p>
                  </a:txBody>
                  <a:tcPr anchor="b"/>
                </a:tc>
              </a:tr>
              <a:tr h="64569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14277594</a:t>
                      </a:r>
                    </a:p>
                  </a:txBody>
                  <a:tcPr marL="9525" marR="9525" marT="9525" marB="0" anchor="b"/>
                </a:tc>
              </a:tr>
              <a:tr h="64569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30451430</a:t>
                      </a:r>
                    </a:p>
                  </a:txBody>
                  <a:tcPr marL="9525" marR="9525" marT="9525" marB="0" anchor="b"/>
                </a:tc>
              </a:tr>
              <a:tr h="64569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45732917</a:t>
                      </a:r>
                    </a:p>
                  </a:txBody>
                  <a:tcPr marL="9525" marR="9525" marT="9525" marB="0" anchor="b"/>
                </a:tc>
              </a:tr>
              <a:tr h="64569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17177730</a:t>
                      </a:r>
                    </a:p>
                  </a:txBody>
                  <a:tcPr marL="9525" marR="9525" marT="9525" marB="0" anchor="b"/>
                </a:tc>
              </a:tr>
              <a:tr h="64569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6692622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93088"/>
              </p:ext>
            </p:extLst>
          </p:nvPr>
        </p:nvGraphicFramePr>
        <p:xfrm>
          <a:off x="4777442" y="1437881"/>
          <a:ext cx="1527824" cy="396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824"/>
              </a:tblGrid>
              <a:tr h="69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Risque individuel de développement du</a:t>
                      </a:r>
                      <a:r>
                        <a:rPr lang="fr-FR" sz="1200" baseline="0" dirty="0" smtClean="0"/>
                        <a:t> DT2 /10 ans</a:t>
                      </a:r>
                      <a:endParaRPr lang="fr-FR" sz="1200" dirty="0"/>
                    </a:p>
                  </a:txBody>
                  <a:tcPr anchor="b"/>
                </a:tc>
              </a:tr>
              <a:tr h="654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/>
                </a:tc>
              </a:tr>
              <a:tr h="654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/>
                </a:tc>
              </a:tr>
              <a:tr h="654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/>
                </a:tc>
              </a:tr>
              <a:tr h="654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/>
                </a:tc>
              </a:tr>
              <a:tr h="654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3"/>
          <a:srcRect l="20081" t="12305" r="20669" b="16184"/>
          <a:stretch/>
        </p:blipFill>
        <p:spPr>
          <a:xfrm>
            <a:off x="9553433" y="365125"/>
            <a:ext cx="2168835" cy="147170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442190" y="1246209"/>
            <a:ext cx="163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pourquoi ?</a:t>
            </a:r>
            <a:endParaRPr lang="fr-FR" sz="24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743200" y="4225487"/>
            <a:ext cx="1173707" cy="36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1963263" y="3481878"/>
            <a:ext cx="713759" cy="1319408"/>
            <a:chOff x="2092059" y="3301797"/>
            <a:chExt cx="713759" cy="1319408"/>
          </a:xfrm>
        </p:grpSpPr>
        <p:sp>
          <p:nvSpPr>
            <p:cNvPr id="21" name="Rectangle 20"/>
            <p:cNvSpPr/>
            <p:nvPr/>
          </p:nvSpPr>
          <p:spPr>
            <a:xfrm>
              <a:off x="2092059" y="4320954"/>
              <a:ext cx="713759" cy="300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92059" y="3301797"/>
              <a:ext cx="713759" cy="300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" name="Connecteur droit avec flèche 4"/>
          <p:cNvCxnSpPr/>
          <p:nvPr/>
        </p:nvCxnSpPr>
        <p:spPr>
          <a:xfrm flipH="1">
            <a:off x="2677022" y="3657600"/>
            <a:ext cx="803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372839" y="6026882"/>
            <a:ext cx="8620174" cy="369332"/>
            <a:chOff x="372839" y="6026882"/>
            <a:chExt cx="8620174" cy="369332"/>
          </a:xfrm>
        </p:grpSpPr>
        <p:sp>
          <p:nvSpPr>
            <p:cNvPr id="34" name="Rectangle 33"/>
            <p:cNvSpPr/>
            <p:nvPr/>
          </p:nvSpPr>
          <p:spPr>
            <a:xfrm>
              <a:off x="372839" y="6026882"/>
              <a:ext cx="4740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Pop Tunisienne :11 154 </a:t>
              </a:r>
              <a:r>
                <a:rPr lang="fr-FR" dirty="0">
                  <a:solidFill>
                    <a:srgbClr val="FF0000"/>
                  </a:solidFill>
                  <a:latin typeface="Calibri" panose="020F0502020204030204" pitchFamily="34" charset="0"/>
                </a:rPr>
                <a:t>370 (</a:t>
              </a:r>
              <a:r>
                <a:rPr lang="fr-FR" dirty="0"/>
                <a:t>4773980 &gt;30 ans)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Connecteur droit avec flèche 34"/>
            <p:cNvCxnSpPr>
              <a:stCxn id="34" idx="3"/>
              <a:endCxn id="29" idx="1"/>
            </p:cNvCxnSpPr>
            <p:nvPr/>
          </p:nvCxnSpPr>
          <p:spPr>
            <a:xfrm>
              <a:off x="5113560" y="6211548"/>
              <a:ext cx="3879453" cy="5562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5695696" y="5810057"/>
            <a:ext cx="2669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27212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/>
              <a:t>en moins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3013" y="6082505"/>
            <a:ext cx="3035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NC de DT2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fr-F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462121/10 ans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endParaRPr lang="fr-FR" b="1" dirty="0">
              <a:solidFill>
                <a:srgbClr val="C00000"/>
              </a:solidFill>
            </a:endParaRPr>
          </a:p>
        </p:txBody>
      </p:sp>
      <p:graphicFrame>
        <p:nvGraphicFramePr>
          <p:cNvPr id="40" name="Graphique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231531"/>
              </p:ext>
            </p:extLst>
          </p:nvPr>
        </p:nvGraphicFramePr>
        <p:xfrm>
          <a:off x="7911213" y="1584049"/>
          <a:ext cx="3811055" cy="402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1" name="Connecteur droit avec flèche 40"/>
          <p:cNvCxnSpPr/>
          <p:nvPr/>
        </p:nvCxnSpPr>
        <p:spPr>
          <a:xfrm>
            <a:off x="10037927" y="3504083"/>
            <a:ext cx="791571" cy="251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9987937" y="4225487"/>
            <a:ext cx="841561" cy="306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10044750" y="4896903"/>
            <a:ext cx="784748" cy="32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itre 1"/>
          <p:cNvSpPr txBox="1">
            <a:spLocks/>
          </p:cNvSpPr>
          <p:nvPr/>
        </p:nvSpPr>
        <p:spPr>
          <a:xfrm>
            <a:off x="1385589" y="-21886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stratégie populationnelle</a:t>
            </a:r>
          </a:p>
        </p:txBody>
      </p:sp>
    </p:spTree>
    <p:extLst>
      <p:ext uri="{BB962C8B-B14F-4D97-AF65-F5344CB8AC3E}">
        <p14:creationId xmlns:p14="http://schemas.microsoft.com/office/powerpoint/2010/main" val="8043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39838" t="31900" r="53421" b="51174"/>
          <a:stretch/>
        </p:blipFill>
        <p:spPr>
          <a:xfrm>
            <a:off x="7179210" y="1134600"/>
            <a:ext cx="881577" cy="111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295" t="29804" r="70419" b="54711"/>
          <a:stretch/>
        </p:blipFill>
        <p:spPr>
          <a:xfrm>
            <a:off x="4951827" y="1164783"/>
            <a:ext cx="1041010" cy="1093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597791" y="2258503"/>
            <a:ext cx="3790605" cy="3790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8299937" y="1220845"/>
            <a:ext cx="3334044" cy="908864"/>
          </a:xfrm>
          <a:prstGeom prst="wedgeEllipseCallout">
            <a:avLst>
              <a:gd name="adj1" fmla="val -82014"/>
              <a:gd name="adj2" fmla="val 153513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C’est le rôle communautaire du MF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24597" y="1610358"/>
            <a:ext cx="3334044" cy="908864"/>
          </a:xfrm>
          <a:prstGeom prst="wedgeEllipseCallout">
            <a:avLst>
              <a:gd name="adj1" fmla="val 73681"/>
              <a:gd name="adj2" fmla="val 181921"/>
            </a:avLst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Ce n’est pas le rôle de Médecin de famille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3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Activité physique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Alimentation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Stress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Comportements protecteurs (CP)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387927" y="1842868"/>
            <a:ext cx="6372664" cy="3948331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Rôle du MF</a:t>
            </a:r>
          </a:p>
          <a:p>
            <a:pPr lvl="1"/>
            <a:r>
              <a:rPr lang="fr-FR" b="1" i="1" dirty="0">
                <a:solidFill>
                  <a:srgbClr val="C00000"/>
                </a:solidFill>
              </a:rPr>
              <a:t>L</a:t>
            </a:r>
            <a:r>
              <a:rPr lang="fr-FR" b="1" i="1" dirty="0" smtClean="0">
                <a:solidFill>
                  <a:srgbClr val="C00000"/>
                </a:solidFill>
              </a:rPr>
              <a:t>es </a:t>
            </a:r>
            <a:r>
              <a:rPr lang="fr-FR" b="1" i="1" dirty="0">
                <a:solidFill>
                  <a:srgbClr val="C00000"/>
                </a:solidFill>
              </a:rPr>
              <a:t>campagnes </a:t>
            </a:r>
            <a:r>
              <a:rPr lang="fr-FR" b="1" i="1" dirty="0" smtClean="0">
                <a:solidFill>
                  <a:srgbClr val="C00000"/>
                </a:solidFill>
              </a:rPr>
              <a:t>médiatiques</a:t>
            </a:r>
            <a:r>
              <a:rPr lang="fr-FR" b="1" i="1" dirty="0" smtClean="0"/>
              <a:t>: non efficaces à elle seule </a:t>
            </a:r>
            <a:r>
              <a:rPr lang="fr-FR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→ MF intervient pour les renforcer</a:t>
            </a:r>
            <a:endParaRPr lang="fr-FR" b="1" i="1" dirty="0" smtClean="0"/>
          </a:p>
          <a:p>
            <a:pPr lvl="1"/>
            <a:r>
              <a:rPr lang="fr-FR" b="1" i="1" dirty="0"/>
              <a:t>activités visant à aider les personnes à introduire des </a:t>
            </a:r>
            <a:r>
              <a:rPr lang="fr-FR" b="1" i="1" dirty="0" smtClean="0"/>
              <a:t>CP dans leur vie </a:t>
            </a:r>
            <a:r>
              <a:rPr lang="fr-FR" b="1" i="1" dirty="0"/>
              <a:t>quotidienne, réalisées </a:t>
            </a:r>
            <a:endParaRPr lang="fr-FR" b="1" i="1" dirty="0" smtClean="0"/>
          </a:p>
          <a:p>
            <a:pPr lvl="2"/>
            <a:r>
              <a:rPr lang="fr-FR" b="1" i="1" dirty="0" smtClean="0"/>
              <a:t>en </a:t>
            </a:r>
            <a:r>
              <a:rPr lang="fr-FR" b="1" i="1" dirty="0"/>
              <a:t>groupe, </a:t>
            </a:r>
            <a:endParaRPr lang="fr-FR" b="1" i="1" dirty="0" smtClean="0"/>
          </a:p>
          <a:p>
            <a:pPr lvl="2"/>
            <a:r>
              <a:rPr lang="fr-FR" b="1" i="1" dirty="0" smtClean="0"/>
              <a:t>téléphone </a:t>
            </a:r>
          </a:p>
          <a:p>
            <a:pPr lvl="2"/>
            <a:r>
              <a:rPr lang="fr-FR" b="1" i="1" dirty="0" smtClean="0"/>
              <a:t>via </a:t>
            </a:r>
            <a:r>
              <a:rPr lang="fr-FR" b="1" i="1" dirty="0"/>
              <a:t>le réseau </a:t>
            </a:r>
            <a:r>
              <a:rPr lang="fr-FR" b="1" i="1" dirty="0" smtClean="0"/>
              <a:t>internet ( groupe de réseau sociaux)</a:t>
            </a:r>
          </a:p>
          <a:p>
            <a:pPr lvl="1"/>
            <a:r>
              <a:rPr lang="fr-FR" b="1" i="1" dirty="0">
                <a:solidFill>
                  <a:srgbClr val="C00000"/>
                </a:solidFill>
              </a:rPr>
              <a:t>programmes scolaires </a:t>
            </a:r>
            <a:r>
              <a:rPr lang="fr-FR" b="1" i="1" dirty="0"/>
              <a:t>en vue d’accroître le temps passé </a:t>
            </a:r>
            <a:r>
              <a:rPr lang="fr-FR" b="1" i="1" dirty="0" smtClean="0"/>
              <a:t>pour CP.</a:t>
            </a:r>
          </a:p>
          <a:p>
            <a:pPr lvl="1"/>
            <a:r>
              <a:rPr lang="fr-FR" b="1" i="1" dirty="0">
                <a:solidFill>
                  <a:srgbClr val="C00000"/>
                </a:solidFill>
              </a:rPr>
              <a:t>soutien social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01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Prévention des maladies cardiovasculaires</a:t>
            </a:r>
            <a:br>
              <a:rPr lang="fr-FR" sz="2800" b="1" dirty="0" smtClean="0"/>
            </a:br>
            <a:r>
              <a:rPr lang="fr-FR" sz="2800" b="1" dirty="0" smtClean="0"/>
              <a:t>La stratégie populationnelle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991908" y="976214"/>
            <a:ext cx="171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Comment 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517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Activité physique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Alimentation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Stress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Comportements protecteurs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22166" y="1996012"/>
            <a:ext cx="6569612" cy="3795188"/>
          </a:xfrm>
        </p:spPr>
        <p:txBody>
          <a:bodyPr>
            <a:normAutofit/>
          </a:bodyPr>
          <a:lstStyle/>
          <a:p>
            <a:r>
              <a:rPr lang="fr-FR" b="1" dirty="0" smtClean="0"/>
              <a:t>Rôle du MF</a:t>
            </a:r>
          </a:p>
          <a:p>
            <a:pPr lvl="1"/>
            <a:r>
              <a:rPr lang="fr-FR" b="1" i="1" dirty="0" smtClean="0"/>
              <a:t>Mise </a:t>
            </a:r>
            <a:r>
              <a:rPr lang="fr-FR" b="1" i="1" dirty="0"/>
              <a:t>à disposition de pistes cyclables, </a:t>
            </a:r>
            <a:r>
              <a:rPr lang="fr-FR" b="1" i="1" dirty="0" smtClean="0"/>
              <a:t>et de </a:t>
            </a:r>
            <a:r>
              <a:rPr lang="fr-FR" b="1" i="1" dirty="0"/>
              <a:t>parkings à vélos surveillés</a:t>
            </a:r>
          </a:p>
          <a:p>
            <a:pPr lvl="1"/>
            <a:r>
              <a:rPr lang="fr-FR" b="1" i="1" dirty="0" smtClean="0"/>
              <a:t>Réduction d’obstacles comme </a:t>
            </a:r>
            <a:r>
              <a:rPr lang="fr-FR" b="1" i="1" dirty="0"/>
              <a:t>les horaires et les </a:t>
            </a:r>
            <a:r>
              <a:rPr lang="fr-FR" b="1" i="1" dirty="0" smtClean="0"/>
              <a:t>tarifs,</a:t>
            </a:r>
          </a:p>
          <a:p>
            <a:pPr lvl="1"/>
            <a:r>
              <a:rPr lang="fr-FR" b="1" i="1" dirty="0"/>
              <a:t>accroissement des zones piétonnières, </a:t>
            </a:r>
            <a:endParaRPr lang="fr-FR" b="1" i="1" dirty="0" smtClean="0"/>
          </a:p>
          <a:p>
            <a:pPr lvl="1"/>
            <a:r>
              <a:rPr lang="fr-FR" b="1" i="1" dirty="0" smtClean="0"/>
              <a:t>La multiplication </a:t>
            </a:r>
            <a:r>
              <a:rPr lang="fr-FR" b="1" i="1" dirty="0"/>
              <a:t>de terrains de jeux</a:t>
            </a:r>
            <a:endParaRPr lang="fr-FR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101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Prévention des maladies cardiovasculaire</a:t>
            </a:r>
            <a:br>
              <a:rPr lang="fr-FR" sz="2800" b="1" dirty="0" smtClean="0"/>
            </a:br>
            <a:r>
              <a:rPr lang="fr-FR" sz="2800" b="1" dirty="0" smtClean="0"/>
              <a:t>La stratégie populationnelle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991908" y="976214"/>
            <a:ext cx="171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Comment 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31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39838" t="31900" r="53421" b="51174"/>
          <a:stretch/>
        </p:blipFill>
        <p:spPr>
          <a:xfrm>
            <a:off x="7179210" y="1134600"/>
            <a:ext cx="881577" cy="111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295" t="29804" r="70419" b="54711"/>
          <a:stretch/>
        </p:blipFill>
        <p:spPr>
          <a:xfrm>
            <a:off x="4951827" y="1164783"/>
            <a:ext cx="1041010" cy="1093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789263" y="2364477"/>
            <a:ext cx="5389033" cy="3586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8299937" y="1220845"/>
            <a:ext cx="3334044" cy="519351"/>
          </a:xfrm>
          <a:prstGeom prst="wedgeEllipseCallout">
            <a:avLst>
              <a:gd name="adj1" fmla="val -69778"/>
              <a:gd name="adj2" fmla="val 489393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,,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24597" y="1610358"/>
            <a:ext cx="3334044" cy="908864"/>
          </a:xfrm>
          <a:prstGeom prst="wedgeEllipseCallout">
            <a:avLst>
              <a:gd name="adj1" fmla="val 73681"/>
              <a:gd name="adj2" fmla="val 181921"/>
            </a:avLst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Quand faut il agir et comment?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5693" t="17590" r="15299" b="6049"/>
          <a:stretch/>
        </p:blipFill>
        <p:spPr>
          <a:xfrm>
            <a:off x="3880599" y="1096813"/>
            <a:ext cx="8256896" cy="5136923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38200" y="365125"/>
            <a:ext cx="10515600" cy="101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Prévention des maladies cardiovasculaire</a:t>
            </a:r>
            <a:br>
              <a:rPr lang="fr-FR" sz="2800" b="1" dirty="0" smtClean="0"/>
            </a:br>
            <a:r>
              <a:rPr lang="fr-FR" sz="2800" b="1" dirty="0" smtClean="0"/>
              <a:t>La stratégie populationnelle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469580" y="500137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Quand ?</a:t>
            </a:r>
            <a:endParaRPr lang="fr-FR" sz="2400" b="1" dirty="0"/>
          </a:p>
        </p:txBody>
      </p:sp>
      <p:sp>
        <p:nvSpPr>
          <p:cNvPr id="8" name="Ellipse 7"/>
          <p:cNvSpPr/>
          <p:nvPr/>
        </p:nvSpPr>
        <p:spPr>
          <a:xfrm>
            <a:off x="5216796" y="3735959"/>
            <a:ext cx="2019869" cy="611573"/>
          </a:xfrm>
          <a:prstGeom prst="ellipse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152334" y="1425138"/>
            <a:ext cx="4512860" cy="5159483"/>
            <a:chOff x="152334" y="1793630"/>
            <a:chExt cx="4512860" cy="5027564"/>
          </a:xfrm>
        </p:grpSpPr>
        <p:sp>
          <p:nvSpPr>
            <p:cNvPr id="9" name="Rectangle 8"/>
            <p:cNvSpPr/>
            <p:nvPr/>
          </p:nvSpPr>
          <p:spPr>
            <a:xfrm>
              <a:off x="654211" y="1793630"/>
              <a:ext cx="2518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URWPalladioL-Roma"/>
                </a:rPr>
                <a:t>Poor </a:t>
              </a:r>
              <a:r>
                <a:rPr lang="fr-FR" dirty="0" err="1">
                  <a:latin typeface="URWPalladioL-Roma"/>
                </a:rPr>
                <a:t>maternal</a:t>
              </a:r>
              <a:r>
                <a:rPr lang="fr-FR" dirty="0">
                  <a:latin typeface="URWPalladioL-Roma"/>
                </a:rPr>
                <a:t> nutrition</a:t>
              </a:r>
              <a:endParaRPr lang="fr-FR" dirty="0"/>
            </a:p>
          </p:txBody>
        </p:sp>
        <p:cxnSp>
          <p:nvCxnSpPr>
            <p:cNvPr id="14" name="Connecteur droit avec flèche 13"/>
            <p:cNvCxnSpPr>
              <a:stCxn id="9" idx="2"/>
            </p:cNvCxnSpPr>
            <p:nvPr/>
          </p:nvCxnSpPr>
          <p:spPr>
            <a:xfrm>
              <a:off x="1913530" y="2162962"/>
              <a:ext cx="0" cy="3482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60112" y="2571670"/>
              <a:ext cx="32111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URWPalladioL-Roma"/>
                </a:rPr>
                <a:t>Adverse </a:t>
              </a:r>
              <a:r>
                <a:rPr lang="fr-FR" dirty="0" err="1">
                  <a:latin typeface="URWPalladioL-Roma"/>
                </a:rPr>
                <a:t>pregnancy</a:t>
              </a:r>
              <a:r>
                <a:rPr lang="fr-FR" dirty="0">
                  <a:latin typeface="URWPalladioL-Roma"/>
                </a:rPr>
                <a:t> </a:t>
              </a:r>
              <a:r>
                <a:rPr lang="fr-FR" dirty="0" err="1">
                  <a:latin typeface="URWPalladioL-Roma"/>
                </a:rPr>
                <a:t>outcomes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9927" y="3483702"/>
              <a:ext cx="32582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URWPalladioL-Roma"/>
                </a:rPr>
                <a:t>Long-term </a:t>
              </a:r>
              <a:r>
                <a:rPr lang="en-US" dirty="0">
                  <a:latin typeface="URWPalladioL-Roma"/>
                </a:rPr>
                <a:t>effects for the baby</a:t>
              </a:r>
              <a:endParaRPr lang="fr-FR" dirty="0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1913530" y="2941002"/>
              <a:ext cx="0" cy="54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17202" y="6461305"/>
              <a:ext cx="3877985" cy="359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>
                  <a:latin typeface="URWPalladioL-Roma"/>
                </a:rPr>
                <a:t>Obesity</a:t>
              </a:r>
              <a:r>
                <a:rPr lang="fr-FR" dirty="0" smtClean="0">
                  <a:latin typeface="URWPalladioL-Roma"/>
                </a:rPr>
                <a:t> and </a:t>
              </a:r>
              <a:r>
                <a:rPr lang="fr-FR" dirty="0" err="1" smtClean="0">
                  <a:latin typeface="URWPalladioL-Roma"/>
                </a:rPr>
                <a:t>Cardiovascular</a:t>
              </a:r>
              <a:r>
                <a:rPr lang="fr-FR" dirty="0" smtClean="0">
                  <a:latin typeface="URWPalladioL-Roma"/>
                </a:rPr>
                <a:t> </a:t>
              </a:r>
              <a:r>
                <a:rPr lang="fr-FR" dirty="0" err="1" smtClean="0">
                  <a:latin typeface="URWPalladioL-Roma"/>
                </a:rPr>
                <a:t>disease</a:t>
              </a:r>
              <a:endParaRPr lang="fr-FR" dirty="0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1913530" y="3853034"/>
              <a:ext cx="0" cy="5158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9927" y="5713220"/>
              <a:ext cx="3390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>
                  <a:latin typeface="URWPalladioL-Roma"/>
                </a:rPr>
                <a:t>Reduced</a:t>
              </a:r>
              <a:r>
                <a:rPr lang="fr-FR" dirty="0" smtClean="0">
                  <a:latin typeface="URWPalladioL-Roma"/>
                </a:rPr>
                <a:t> </a:t>
              </a:r>
              <a:r>
                <a:rPr lang="fr-FR" dirty="0" err="1">
                  <a:latin typeface="URWPalladioL-Roma"/>
                </a:rPr>
                <a:t>economic</a:t>
              </a:r>
              <a:r>
                <a:rPr lang="fr-FR" dirty="0">
                  <a:latin typeface="URWPalladioL-Roma"/>
                </a:rPr>
                <a:t> </a:t>
              </a:r>
              <a:r>
                <a:rPr lang="fr-FR" dirty="0" err="1">
                  <a:latin typeface="URWPalladioL-Roma"/>
                </a:rPr>
                <a:t>productivity</a:t>
              </a:r>
              <a:endParaRPr lang="fr-FR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334" y="4349131"/>
              <a:ext cx="45128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URWPalladioL-Roma"/>
                </a:rPr>
                <a:t>Adverse </a:t>
              </a:r>
              <a:r>
                <a:rPr lang="fr-FR" dirty="0" err="1" smtClean="0">
                  <a:latin typeface="URWPalladioL-Roma"/>
                </a:rPr>
                <a:t>effects</a:t>
              </a:r>
              <a:r>
                <a:rPr lang="fr-FR" dirty="0" smtClean="0">
                  <a:latin typeface="URWPalladioL-Roma"/>
                </a:rPr>
                <a:t> </a:t>
              </a:r>
              <a:r>
                <a:rPr lang="fr-FR" dirty="0">
                  <a:latin typeface="URWPalladioL-Roma"/>
                </a:rPr>
                <a:t>on cognitive </a:t>
              </a:r>
              <a:r>
                <a:rPr lang="fr-FR" dirty="0" err="1">
                  <a:latin typeface="URWPalladioL-Roma"/>
                </a:rPr>
                <a:t>development</a:t>
              </a:r>
              <a:endParaRPr lang="fr-FR" dirty="0"/>
            </a:p>
          </p:txBody>
        </p:sp>
      </p:grpSp>
      <p:cxnSp>
        <p:nvCxnSpPr>
          <p:cNvPr id="26" name="Connecteur droit avec flèche 25"/>
          <p:cNvCxnSpPr/>
          <p:nvPr/>
        </p:nvCxnSpPr>
        <p:spPr>
          <a:xfrm>
            <a:off x="1905000" y="4349971"/>
            <a:ext cx="0" cy="515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43463" y="4824295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URWPalladioL-Roma"/>
              </a:rPr>
              <a:t>Lower </a:t>
            </a:r>
            <a:r>
              <a:rPr lang="en-US" dirty="0">
                <a:latin typeface="URWPalladioL-Roma"/>
              </a:rPr>
              <a:t>levels of educational attainment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887940" y="5042111"/>
            <a:ext cx="0" cy="515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870880" y="5717889"/>
            <a:ext cx="0" cy="515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6469" t="19628" r="16297" b="6857"/>
          <a:stretch/>
        </p:blipFill>
        <p:spPr>
          <a:xfrm>
            <a:off x="4178106" y="1620262"/>
            <a:ext cx="7680774" cy="472178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991908" y="976214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Quand ?</a:t>
            </a:r>
            <a:endParaRPr lang="fr-FR" sz="2400" b="1" dirty="0"/>
          </a:p>
        </p:txBody>
      </p:sp>
      <p:sp>
        <p:nvSpPr>
          <p:cNvPr id="8" name="Ellipse 7"/>
          <p:cNvSpPr/>
          <p:nvPr/>
        </p:nvSpPr>
        <p:spPr>
          <a:xfrm>
            <a:off x="4972039" y="4106890"/>
            <a:ext cx="2019869" cy="611573"/>
          </a:xfrm>
          <a:prstGeom prst="ellipse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913530" y="2162962"/>
            <a:ext cx="0" cy="348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6615" y="2557231"/>
            <a:ext cx="292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URWPalladioL-Roma"/>
              </a:rPr>
              <a:t>Type </a:t>
            </a:r>
            <a:r>
              <a:rPr lang="en-US" dirty="0">
                <a:latin typeface="URWPalladioL-Roma"/>
              </a:rPr>
              <a:t>2 diabetes later in life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913530" y="2941002"/>
            <a:ext cx="0" cy="54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9511" y="3629047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URWPalladioL-Roma"/>
              </a:rPr>
              <a:t>Cardiovascular</a:t>
            </a:r>
            <a:r>
              <a:rPr lang="fr-FR" dirty="0" smtClean="0">
                <a:latin typeface="URWPalladioL-Roma"/>
              </a:rPr>
              <a:t> </a:t>
            </a:r>
            <a:r>
              <a:rPr lang="fr-FR" dirty="0" err="1">
                <a:latin typeface="URWPalladioL-Roma"/>
              </a:rPr>
              <a:t>disease</a:t>
            </a:r>
            <a:r>
              <a:rPr lang="fr-FR" dirty="0">
                <a:latin typeface="URWPalladioL-Roma"/>
              </a:rPr>
              <a:t> and </a:t>
            </a:r>
            <a:r>
              <a:rPr lang="fr-FR" dirty="0" err="1">
                <a:latin typeface="URWPalladioL-Roma"/>
              </a:rPr>
              <a:t>obesity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60112" y="162026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URWPalladioL-Roma"/>
              </a:rPr>
              <a:t>Exposure</a:t>
            </a:r>
            <a:r>
              <a:rPr lang="fr-FR" dirty="0" smtClean="0">
                <a:latin typeface="URWPalladioL-Roma"/>
              </a:rPr>
              <a:t> </a:t>
            </a:r>
            <a:r>
              <a:rPr lang="fr-FR" dirty="0">
                <a:latin typeface="URWPalladioL-Roma"/>
              </a:rPr>
              <a:t>to </a:t>
            </a:r>
            <a:r>
              <a:rPr lang="fr-FR" dirty="0" err="1">
                <a:latin typeface="URWPalladioL-Roma"/>
              </a:rPr>
              <a:t>gestational</a:t>
            </a:r>
            <a:r>
              <a:rPr lang="fr-FR" dirty="0">
                <a:latin typeface="URWPalladioL-Roma"/>
              </a:rPr>
              <a:t> </a:t>
            </a:r>
            <a:r>
              <a:rPr lang="fr-FR" dirty="0" err="1">
                <a:latin typeface="URWPalladioL-Roma"/>
              </a:rPr>
              <a:t>diabetes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85589" y="-21886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stratégie populationnelle</a:t>
            </a:r>
          </a:p>
        </p:txBody>
      </p:sp>
    </p:spTree>
    <p:extLst>
      <p:ext uri="{BB962C8B-B14F-4D97-AF65-F5344CB8AC3E}">
        <p14:creationId xmlns:p14="http://schemas.microsoft.com/office/powerpoint/2010/main" val="3906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838200" y="1825624"/>
            <a:ext cx="10515600" cy="460247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 smtClean="0">
                <a:solidFill>
                  <a:srgbClr val="00B050"/>
                </a:solidFill>
              </a:rPr>
              <a:t>Écoles = partenaires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élaboration de guidelines </a:t>
            </a:r>
            <a:r>
              <a:rPr lang="fr-FR" dirty="0" smtClean="0"/>
              <a:t>concernant l’alimentation saine, la </a:t>
            </a:r>
            <a:r>
              <a:rPr lang="fr-FR" dirty="0"/>
              <a:t>vente de fruits au sein </a:t>
            </a:r>
            <a:r>
              <a:rPr lang="fr-FR" dirty="0" smtClean="0"/>
              <a:t>de </a:t>
            </a:r>
            <a:r>
              <a:rPr lang="fr-FR" dirty="0"/>
              <a:t>l’établissement scolaire, à un prix </a:t>
            </a:r>
            <a:r>
              <a:rPr lang="fr-FR" dirty="0" smtClean="0"/>
              <a:t>attractif.</a:t>
            </a:r>
          </a:p>
          <a:p>
            <a:pPr lvl="1"/>
            <a:r>
              <a:rPr lang="fr-FR" dirty="0"/>
              <a:t>augmentation du nombre </a:t>
            </a:r>
            <a:r>
              <a:rPr lang="fr-FR" dirty="0" smtClean="0"/>
              <a:t>d’heures </a:t>
            </a:r>
            <a:r>
              <a:rPr lang="fr-FR" dirty="0"/>
              <a:t>de l’activité </a:t>
            </a:r>
            <a:r>
              <a:rPr lang="fr-FR" dirty="0" smtClean="0"/>
              <a:t>physique  et la </a:t>
            </a:r>
            <a:r>
              <a:rPr lang="fr-FR" dirty="0"/>
              <a:t>mise à disposition </a:t>
            </a:r>
            <a:r>
              <a:rPr lang="fr-FR" dirty="0" smtClean="0"/>
              <a:t>de cordes </a:t>
            </a:r>
            <a:r>
              <a:rPr lang="fr-FR" dirty="0"/>
              <a:t>à sauter, </a:t>
            </a:r>
            <a:r>
              <a:rPr lang="fr-FR" dirty="0" smtClean="0"/>
              <a:t>de ballon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 </a:t>
            </a:r>
            <a:r>
              <a:rPr lang="fr-FR" dirty="0" smtClean="0"/>
              <a:t>; en </a:t>
            </a:r>
            <a:r>
              <a:rPr lang="fr-FR" dirty="0"/>
              <a:t>dehors des heures </a:t>
            </a:r>
            <a:r>
              <a:rPr lang="fr-FR" dirty="0" smtClean="0"/>
              <a:t>de cours </a:t>
            </a:r>
            <a:r>
              <a:rPr lang="fr-FR" dirty="0"/>
              <a:t>consacrées à la </a:t>
            </a:r>
            <a:r>
              <a:rPr lang="fr-FR" dirty="0" smtClean="0"/>
              <a:t>gymnastique.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établissements d’une politique </a:t>
            </a:r>
            <a:r>
              <a:rPr lang="fr-FR" dirty="0" smtClean="0"/>
              <a:t>anti-tabac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/>
              <a:t>participation </a:t>
            </a:r>
            <a:r>
              <a:rPr lang="fr-FR" dirty="0" smtClean="0"/>
              <a:t>active: Élèves, enseignants, parents, </a:t>
            </a:r>
            <a:r>
              <a:rPr lang="fr-FR" sz="3800" b="1" dirty="0" smtClean="0">
                <a:solidFill>
                  <a:srgbClr val="00B050"/>
                </a:solidFill>
              </a:rPr>
              <a:t>MF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fr-FR" dirty="0" smtClean="0"/>
              <a:t>Test </a:t>
            </a:r>
            <a:r>
              <a:rPr lang="fr-FR" dirty="0"/>
              <a:t>« fitness », </a:t>
            </a:r>
            <a:r>
              <a:rPr lang="fr-FR" dirty="0" smtClean="0"/>
              <a:t>= </a:t>
            </a:r>
            <a:r>
              <a:rPr lang="fr-FR" dirty="0"/>
              <a:t>questionnaire </a:t>
            </a:r>
            <a:r>
              <a:rPr lang="fr-FR" dirty="0" smtClean="0"/>
              <a:t>électronique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 smtClean="0"/>
              <a:t>l’élève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dirty="0" smtClean="0"/>
              <a:t> dresser </a:t>
            </a:r>
            <a:r>
              <a:rPr lang="fr-FR" dirty="0"/>
              <a:t>un « profil » de l’élève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 smtClean="0"/>
              <a:t>adapter </a:t>
            </a:r>
            <a:r>
              <a:rPr lang="fr-FR" dirty="0"/>
              <a:t>le programme au niveau réel de </a:t>
            </a:r>
            <a:r>
              <a:rPr lang="fr-FR" dirty="0" smtClean="0"/>
              <a:t>l’élève: </a:t>
            </a:r>
            <a:r>
              <a:rPr lang="fr-FR" dirty="0"/>
              <a:t>feed-back </a:t>
            </a:r>
            <a:r>
              <a:rPr lang="fr-FR" dirty="0" smtClean="0"/>
              <a:t>personnalisé,</a:t>
            </a:r>
          </a:p>
          <a:p>
            <a:r>
              <a:rPr lang="fr-FR" dirty="0" smtClean="0"/>
              <a:t>Habitudes </a:t>
            </a:r>
            <a:r>
              <a:rPr lang="fr-FR" dirty="0"/>
              <a:t>alimentaires </a:t>
            </a:r>
            <a:r>
              <a:rPr lang="fr-FR" dirty="0" smtClean="0"/>
              <a:t>= Questionnaire électronique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 smtClean="0"/>
              <a:t>feed-back personnalisé, </a:t>
            </a:r>
            <a:r>
              <a:rPr lang="fr-FR" dirty="0"/>
              <a:t>distribution de supports informatifs (brochures, </a:t>
            </a:r>
            <a:r>
              <a:rPr lang="fr-FR" dirty="0" smtClean="0"/>
              <a:t>posters);,,,</a:t>
            </a:r>
          </a:p>
          <a:p>
            <a:r>
              <a:rPr lang="fr-FR" dirty="0" smtClean="0"/>
              <a:t>Estime de soi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991908" y="976214"/>
            <a:ext cx="171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Comment ?</a:t>
            </a:r>
            <a:endParaRPr lang="fr-FR" sz="2400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85589" y="-21886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stratégie populationnelle</a:t>
            </a:r>
          </a:p>
        </p:txBody>
      </p:sp>
    </p:spTree>
    <p:extLst>
      <p:ext uri="{BB962C8B-B14F-4D97-AF65-F5344CB8AC3E}">
        <p14:creationId xmlns:p14="http://schemas.microsoft.com/office/powerpoint/2010/main" val="17531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82646" y="1931571"/>
            <a:ext cx="4511040" cy="2976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Reduced </a:t>
            </a:r>
            <a:r>
              <a:rPr lang="en-US" dirty="0"/>
              <a:t>risk </a:t>
            </a:r>
            <a:r>
              <a:rPr lang="en-US" dirty="0" smtClean="0"/>
              <a:t>of smoking: (</a:t>
            </a:r>
            <a:r>
              <a:rPr lang="en-US" sz="2400" dirty="0" smtClean="0"/>
              <a:t>slope = 0.62</a:t>
            </a:r>
            <a:r>
              <a:rPr lang="en-US" sz="2400" dirty="0"/>
              <a:t>, 95% </a:t>
            </a:r>
            <a:r>
              <a:rPr lang="en-US" sz="2400" dirty="0" smtClean="0"/>
              <a:t>CI = 0.47</a:t>
            </a:r>
            <a:r>
              <a:rPr lang="en-US" sz="2400" dirty="0"/>
              <a:t>, 0.81, </a:t>
            </a:r>
            <a:r>
              <a:rPr lang="en-US" sz="2400" dirty="0" smtClean="0"/>
              <a:t>adjusted p</a:t>
            </a:r>
            <a:r>
              <a:rPr lang="en-US" sz="2400" dirty="0" smtClean="0">
                <a:latin typeface="Symbol" panose="05050102010706020507" pitchFamily="18" charset="2"/>
              </a:rPr>
              <a:t>= </a:t>
            </a:r>
            <a:r>
              <a:rPr lang="en-US" sz="2400" dirty="0" smtClean="0"/>
              <a:t>0.007),</a:t>
            </a:r>
          </a:p>
          <a:p>
            <a:r>
              <a:rPr lang="en-US" dirty="0" smtClean="0"/>
              <a:t>A </a:t>
            </a:r>
            <a:r>
              <a:rPr lang="en-US" dirty="0"/>
              <a:t>strong negative </a:t>
            </a:r>
            <a:r>
              <a:rPr lang="en-US" dirty="0" smtClean="0"/>
              <a:t>correlation between </a:t>
            </a:r>
            <a:r>
              <a:rPr lang="en-US" dirty="0"/>
              <a:t>changes in smoking and fruit and </a:t>
            </a:r>
            <a:r>
              <a:rPr lang="en-US" dirty="0" smtClean="0"/>
              <a:t>vegetable </a:t>
            </a:r>
            <a:r>
              <a:rPr lang="fr-FR" dirty="0" err="1" smtClean="0"/>
              <a:t>intake</a:t>
            </a:r>
            <a:r>
              <a:rPr lang="fr-FR" dirty="0" smtClean="0"/>
              <a:t> </a:t>
            </a:r>
            <a:r>
              <a:rPr lang="fr-FR" dirty="0"/>
              <a:t>(r </a:t>
            </a:r>
            <a:r>
              <a:rPr lang="fr-FR" dirty="0" smtClean="0"/>
              <a:t>= </a:t>
            </a:r>
            <a:r>
              <a:rPr lang="fr-FR" dirty="0"/>
              <a:t>–0.95).</a:t>
            </a:r>
            <a:endParaRPr lang="en-US" dirty="0" smtClean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53747149"/>
              </p:ext>
            </p:extLst>
          </p:nvPr>
        </p:nvGraphicFramePr>
        <p:xfrm>
          <a:off x="5189220" y="1333076"/>
          <a:ext cx="6560820" cy="5215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3197"/>
                <a:gridCol w="2250083"/>
                <a:gridCol w="10175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Association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Change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Improvements in fruit and vegetable intake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0,53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Improvements in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Calorie intake;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0,56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Improvements in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Fat intake 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0,52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Improvements in 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lang="fr-FR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0,52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Fruit and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vegetable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intake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cholesterol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0,56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0,87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I,Fat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intak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0,63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TAD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0,43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4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I,Fruit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vegetable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intake</a:t>
                      </a:r>
                      <a:endParaRPr lang="fr-FR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0,52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TAD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0,23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lang="fr-FR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0,39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TAD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0,05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151968" y="61826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Output ?</a:t>
            </a:r>
            <a:endParaRPr lang="fr-FR" sz="2400" b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580123"/>
              </p:ext>
            </p:extLst>
          </p:nvPr>
        </p:nvGraphicFramePr>
        <p:xfrm>
          <a:off x="1175982" y="4911945"/>
          <a:ext cx="2986585" cy="139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1385589" y="-21886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stratégie populationnelle</a:t>
            </a:r>
          </a:p>
        </p:txBody>
      </p:sp>
    </p:spTree>
    <p:extLst>
      <p:ext uri="{BB962C8B-B14F-4D97-AF65-F5344CB8AC3E}">
        <p14:creationId xmlns:p14="http://schemas.microsoft.com/office/powerpoint/2010/main" val="20889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61611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Peu </a:t>
            </a:r>
            <a:r>
              <a:rPr lang="fr-FR" dirty="0"/>
              <a:t>de controverse </a:t>
            </a:r>
            <a:r>
              <a:rPr lang="fr-FR" dirty="0" smtClean="0"/>
              <a:t>/avantages /santé CV</a:t>
            </a:r>
          </a:p>
          <a:p>
            <a:pPr lvl="1"/>
            <a:r>
              <a:rPr lang="fr-FR" dirty="0" smtClean="0"/>
              <a:t>ne </a:t>
            </a:r>
            <a:r>
              <a:rPr lang="fr-FR" dirty="0"/>
              <a:t>pas fumer, </a:t>
            </a:r>
            <a:endParaRPr lang="fr-FR" dirty="0" smtClean="0"/>
          </a:p>
          <a:p>
            <a:pPr lvl="1"/>
            <a:r>
              <a:rPr lang="fr-FR" dirty="0" smtClean="0"/>
              <a:t>manger </a:t>
            </a:r>
            <a:r>
              <a:rPr lang="fr-FR" dirty="0"/>
              <a:t>une alimentation équilibrée, </a:t>
            </a:r>
            <a:endParaRPr lang="fr-FR" dirty="0" smtClean="0"/>
          </a:p>
          <a:p>
            <a:pPr lvl="1"/>
            <a:r>
              <a:rPr lang="fr-FR" dirty="0" smtClean="0"/>
              <a:t>maintenir </a:t>
            </a:r>
            <a:r>
              <a:rPr lang="fr-FR" dirty="0"/>
              <a:t>le bien-être mental, </a:t>
            </a:r>
            <a:endParaRPr lang="fr-FR" dirty="0" smtClean="0"/>
          </a:p>
          <a:p>
            <a:pPr lvl="1"/>
            <a:r>
              <a:rPr lang="fr-FR" dirty="0" smtClean="0"/>
              <a:t>faire </a:t>
            </a:r>
            <a:r>
              <a:rPr lang="fr-FR" dirty="0"/>
              <a:t>régulièrement de l'exercice et de rester actif, </a:t>
            </a:r>
            <a:endParaRPr lang="fr-FR" dirty="0" smtClean="0"/>
          </a:p>
          <a:p>
            <a:r>
              <a:rPr lang="fr-FR" dirty="0" smtClean="0"/>
              <a:t>comme </a:t>
            </a:r>
            <a:r>
              <a:rPr lang="fr-FR" dirty="0"/>
              <a:t>en témoignent les grandes études de cohortes. </a:t>
            </a:r>
            <a:endParaRPr lang="fr-FR" dirty="0" smtClean="0"/>
          </a:p>
          <a:p>
            <a:r>
              <a:rPr lang="fr-FR" dirty="0" smtClean="0"/>
              <a:t>Ces </a:t>
            </a:r>
            <a:r>
              <a:rPr lang="fr-FR" dirty="0"/>
              <a:t>comportements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 smtClean="0"/>
              <a:t>rôle </a:t>
            </a:r>
            <a:r>
              <a:rPr lang="fr-FR" dirty="0"/>
              <a:t>étiologique </a:t>
            </a:r>
            <a:r>
              <a:rPr lang="fr-FR" dirty="0" smtClean="0"/>
              <a:t>/ autres MNT: 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cancer, </a:t>
            </a:r>
            <a:endParaRPr lang="fr-FR" dirty="0" smtClean="0"/>
          </a:p>
          <a:p>
            <a:pPr lvl="1"/>
            <a:r>
              <a:rPr lang="fr-FR" dirty="0" smtClean="0"/>
              <a:t>les </a:t>
            </a:r>
            <a:r>
              <a:rPr lang="fr-FR" dirty="0"/>
              <a:t>maladies respiratoires, </a:t>
            </a:r>
            <a:endParaRPr lang="fr-FR" dirty="0" smtClean="0"/>
          </a:p>
          <a:p>
            <a:pPr lvl="1"/>
            <a:r>
              <a:rPr lang="fr-FR" dirty="0" smtClean="0"/>
              <a:t>le </a:t>
            </a:r>
            <a:r>
              <a:rPr lang="fr-FR" dirty="0"/>
              <a:t>diabète, </a:t>
            </a:r>
            <a:endParaRPr lang="fr-FR" dirty="0" smtClean="0"/>
          </a:p>
          <a:p>
            <a:pPr lvl="1"/>
            <a:r>
              <a:rPr lang="fr-FR" dirty="0" smtClean="0"/>
              <a:t>l'ostéoporose </a:t>
            </a:r>
            <a:r>
              <a:rPr lang="fr-FR" dirty="0"/>
              <a:t>et </a:t>
            </a:r>
            <a:endParaRPr lang="fr-FR" dirty="0" smtClean="0"/>
          </a:p>
          <a:p>
            <a:pPr lvl="1"/>
            <a:r>
              <a:rPr lang="fr-FR" dirty="0" smtClean="0"/>
              <a:t>la </a:t>
            </a:r>
            <a:r>
              <a:rPr lang="fr-FR" dirty="0"/>
              <a:t>maladie du foie </a:t>
            </a:r>
            <a:endParaRPr lang="fr-FR" dirty="0" smtClean="0"/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 smtClean="0"/>
              <a:t>interventions très </a:t>
            </a:r>
            <a:r>
              <a:rPr lang="fr-FR" dirty="0"/>
              <a:t>rentables.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Une </a:t>
            </a:r>
            <a:r>
              <a:rPr lang="fr-FR" b="1" dirty="0">
                <a:solidFill>
                  <a:srgbClr val="C00000"/>
                </a:solidFill>
              </a:rPr>
              <a:t>grande incertitude quant aux meilleures façons d'aider les personnes à risque CVD élevé à modifier leur comportement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637363" y="2043990"/>
            <a:ext cx="5454553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↘</a:t>
            </a:r>
            <a:r>
              <a:rPr lang="fr-FR" sz="1600" dirty="0" smtClean="0">
                <a:latin typeface="Berkeley-Book"/>
              </a:rPr>
              <a:t>PAS:(</a:t>
            </a:r>
            <a:r>
              <a:rPr lang="fr-FR" sz="1600" dirty="0">
                <a:latin typeface="Berkeley-Book"/>
              </a:rPr>
              <a:t>−3.9 </a:t>
            </a:r>
            <a:r>
              <a:rPr lang="fr-FR" sz="1600" dirty="0" err="1">
                <a:latin typeface="Berkeley-Book"/>
              </a:rPr>
              <a:t>mmHg</a:t>
            </a:r>
            <a:r>
              <a:rPr lang="fr-FR" sz="1600" dirty="0">
                <a:latin typeface="Berkeley-Book"/>
              </a:rPr>
              <a:t>; 95% CI −4.2 to −3.6 </a:t>
            </a:r>
            <a:r>
              <a:rPr lang="fr-FR" sz="1600" dirty="0" err="1">
                <a:latin typeface="Berkeley-Book"/>
              </a:rPr>
              <a:t>mmHg</a:t>
            </a:r>
            <a:r>
              <a:rPr lang="fr-FR" sz="1600" dirty="0">
                <a:latin typeface="Berkeley-Book"/>
              </a:rPr>
              <a:t>),</a:t>
            </a:r>
          </a:p>
          <a:p>
            <a:r>
              <a:rPr lang="fr-FR" sz="1600" dirty="0"/>
              <a:t>↘</a:t>
            </a:r>
            <a:r>
              <a:rPr lang="fr-FR" sz="1600" dirty="0" smtClean="0">
                <a:latin typeface="Berkeley-Book"/>
              </a:rPr>
              <a:t>PAD (</a:t>
            </a:r>
            <a:r>
              <a:rPr lang="fr-FR" sz="1600" dirty="0">
                <a:latin typeface="Berkeley-Book"/>
              </a:rPr>
              <a:t>−2.9 </a:t>
            </a:r>
            <a:r>
              <a:rPr lang="fr-FR" sz="1600" dirty="0" err="1">
                <a:latin typeface="Berkeley-Book"/>
              </a:rPr>
              <a:t>mmHg</a:t>
            </a:r>
            <a:r>
              <a:rPr lang="fr-FR" sz="1600" dirty="0">
                <a:latin typeface="Berkeley-Book"/>
              </a:rPr>
              <a:t>; 95% CI −3.1 to −2.7 </a:t>
            </a:r>
            <a:r>
              <a:rPr lang="fr-FR" sz="1600" dirty="0" err="1">
                <a:latin typeface="Berkeley-Book"/>
              </a:rPr>
              <a:t>mmHg</a:t>
            </a:r>
            <a:r>
              <a:rPr lang="fr-FR" sz="1600" dirty="0">
                <a:latin typeface="Berkeley-Book"/>
              </a:rPr>
              <a:t>), </a:t>
            </a:r>
            <a:endParaRPr lang="fr-FR" sz="1600" dirty="0" smtClean="0">
              <a:latin typeface="Berkeley-Book"/>
            </a:endParaRPr>
          </a:p>
          <a:p>
            <a:r>
              <a:rPr lang="fr-FR" sz="1600" dirty="0"/>
              <a:t>↘</a:t>
            </a:r>
            <a:r>
              <a:rPr lang="fr-FR" sz="1600" dirty="0" smtClean="0">
                <a:latin typeface="Berkeley-Book"/>
              </a:rPr>
              <a:t>Smoking </a:t>
            </a:r>
            <a:r>
              <a:rPr lang="fr-FR" sz="1600" dirty="0" err="1">
                <a:latin typeface="Berkeley-Book"/>
              </a:rPr>
              <a:t>prevalence</a:t>
            </a:r>
            <a:r>
              <a:rPr lang="fr-FR" sz="1600" dirty="0">
                <a:latin typeface="Berkeley-Book"/>
              </a:rPr>
              <a:t> (−4.2</a:t>
            </a:r>
            <a:r>
              <a:rPr lang="fr-FR" sz="1600" dirty="0" smtClean="0">
                <a:latin typeface="Berkeley-Book"/>
              </a:rPr>
              <a:t>%; 95</a:t>
            </a:r>
            <a:r>
              <a:rPr lang="fr-FR" sz="1600" dirty="0">
                <a:latin typeface="Berkeley-Book"/>
              </a:rPr>
              <a:t>% CI −4.8 to −3.6%), </a:t>
            </a:r>
            <a:endParaRPr lang="fr-FR" sz="1600" dirty="0" smtClean="0">
              <a:latin typeface="Berkeley-Book"/>
            </a:endParaRPr>
          </a:p>
          <a:p>
            <a:r>
              <a:rPr lang="fr-FR" sz="1600" dirty="0"/>
              <a:t>↘</a:t>
            </a:r>
            <a:r>
              <a:rPr lang="fr-FR" sz="1600" dirty="0" smtClean="0">
                <a:latin typeface="Berkeley-Book"/>
              </a:rPr>
              <a:t>Blood </a:t>
            </a:r>
            <a:r>
              <a:rPr lang="fr-FR" sz="1600" dirty="0" err="1">
                <a:latin typeface="Berkeley-Book"/>
              </a:rPr>
              <a:t>cholesterol</a:t>
            </a:r>
            <a:r>
              <a:rPr lang="fr-FR" sz="1600" dirty="0">
                <a:latin typeface="Berkeley-Book"/>
              </a:rPr>
              <a:t> (−</a:t>
            </a:r>
            <a:r>
              <a:rPr lang="fr-FR" sz="1600" dirty="0" smtClean="0">
                <a:latin typeface="Berkeley-Book"/>
              </a:rPr>
              <a:t>0.08; </a:t>
            </a:r>
            <a:r>
              <a:rPr lang="fr-FR" sz="1600" dirty="0">
                <a:latin typeface="Berkeley-Book"/>
              </a:rPr>
              <a:t>95% CI −0.1 to −0.06 </a:t>
            </a:r>
            <a:r>
              <a:rPr lang="fr-FR" sz="1600" dirty="0" err="1">
                <a:latin typeface="Berkeley-Book"/>
              </a:rPr>
              <a:t>mmol</a:t>
            </a:r>
            <a:r>
              <a:rPr lang="fr-FR" sz="1600" dirty="0">
                <a:latin typeface="Berkeley-Book"/>
              </a:rPr>
              <a:t>/l).</a:t>
            </a:r>
            <a:endParaRPr lang="fr-FR" sz="1600" dirty="0"/>
          </a:p>
        </p:txBody>
      </p:sp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stratégie populationnelle</a:t>
            </a:r>
          </a:p>
        </p:txBody>
      </p:sp>
    </p:spTree>
    <p:extLst>
      <p:ext uri="{BB962C8B-B14F-4D97-AF65-F5344CB8AC3E}">
        <p14:creationId xmlns:p14="http://schemas.microsoft.com/office/powerpoint/2010/main" val="10965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921544" y="269319"/>
            <a:ext cx="10515600" cy="49585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BE" sz="4800" b="1" i="1" dirty="0" smtClean="0">
                <a:ln w="0"/>
                <a:solidFill>
                  <a:schemeClr val="accent1"/>
                </a:solidFill>
              </a:rPr>
              <a:t>Introduction</a:t>
            </a:r>
            <a:endParaRPr lang="fr-FR" sz="4800" b="1" i="1" dirty="0">
              <a:ln w="0"/>
              <a:solidFill>
                <a:schemeClr val="accent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797159" y="1923200"/>
            <a:ext cx="9986696" cy="402158"/>
            <a:chOff x="500182" y="4994501"/>
            <a:chExt cx="9986696" cy="402158"/>
          </a:xfrm>
        </p:grpSpPr>
        <p:sp>
          <p:nvSpPr>
            <p:cNvPr id="29" name="ZoneTexte 28"/>
            <p:cNvSpPr txBox="1"/>
            <p:nvPr/>
          </p:nvSpPr>
          <p:spPr bwMode="auto">
            <a:xfrm>
              <a:off x="2004326" y="5026772"/>
              <a:ext cx="2374900" cy="369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b="1" dirty="0">
                  <a:latin typeface="+mj-lt"/>
                </a:rPr>
                <a:t>P</a:t>
              </a:r>
              <a:r>
                <a:rPr lang="fr-FR" b="1" dirty="0" smtClean="0">
                  <a:latin typeface="+mj-lt"/>
                </a:rPr>
                <a:t>rimaire</a:t>
              </a:r>
              <a:endParaRPr lang="fr-FR" b="1" dirty="0">
                <a:latin typeface="+mj-lt"/>
              </a:endParaRPr>
            </a:p>
          </p:txBody>
        </p:sp>
        <p:sp>
          <p:nvSpPr>
            <p:cNvPr id="30" name="ZoneTexte 29"/>
            <p:cNvSpPr txBox="1"/>
            <p:nvPr/>
          </p:nvSpPr>
          <p:spPr bwMode="auto">
            <a:xfrm>
              <a:off x="4955994" y="4995534"/>
              <a:ext cx="2376487" cy="369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b="1" dirty="0" smtClean="0">
                  <a:latin typeface="+mj-lt"/>
                </a:rPr>
                <a:t>Secondaire</a:t>
              </a:r>
              <a:endParaRPr lang="fr-FR" b="1" dirty="0">
                <a:latin typeface="+mj-lt"/>
              </a:endParaRPr>
            </a:p>
          </p:txBody>
        </p:sp>
        <p:sp>
          <p:nvSpPr>
            <p:cNvPr id="31" name="ZoneTexte 30"/>
            <p:cNvSpPr txBox="1"/>
            <p:nvPr/>
          </p:nvSpPr>
          <p:spPr bwMode="auto">
            <a:xfrm>
              <a:off x="8110391" y="5007202"/>
              <a:ext cx="2376487" cy="368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b="1" dirty="0" smtClean="0">
                  <a:latin typeface="+mj-lt"/>
                </a:rPr>
                <a:t>Tertiaire</a:t>
              </a:r>
              <a:endParaRPr lang="fr-FR" b="1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182" y="4994501"/>
              <a:ext cx="1228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/>
                <a:t>Prévention</a:t>
              </a:r>
              <a:endParaRPr lang="fr-FR" dirty="0"/>
            </a:p>
          </p:txBody>
        </p:sp>
      </p:grpSp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05512"/>
              </p:ext>
            </p:extLst>
          </p:nvPr>
        </p:nvGraphicFramePr>
        <p:xfrm>
          <a:off x="576938" y="2971140"/>
          <a:ext cx="11204811" cy="2726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723"/>
                <a:gridCol w="3086037"/>
                <a:gridCol w="3872674"/>
                <a:gridCol w="2889377"/>
              </a:tblGrid>
              <a:tr h="1003985">
                <a:tc>
                  <a:txBody>
                    <a:bodyPr/>
                    <a:lstStyle/>
                    <a:p>
                      <a:r>
                        <a:rPr lang="fr-FR" sz="2000" b="1" u="sng" dirty="0" smtClean="0">
                          <a:latin typeface="+mj-lt"/>
                          <a:cs typeface="Times New Roman" pitchFamily="18" charset="0"/>
                        </a:rPr>
                        <a:t>Objectifs</a:t>
                      </a:r>
                      <a:endParaRPr lang="fr-FR" sz="2000" b="1" u="sng" dirty="0"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  <a:cs typeface="Times New Roman" pitchFamily="18" charset="0"/>
                        </a:rPr>
                        <a:t>Éviter l</a:t>
                      </a:r>
                      <a:r>
                        <a:rPr lang="fr-FR" altLang="fr-FR" sz="2000" dirty="0" smtClean="0">
                          <a:latin typeface="+mj-lt"/>
                          <a:cs typeface="Times New Roman" pitchFamily="18" charset="0"/>
                        </a:rPr>
                        <a:t>’</a:t>
                      </a:r>
                      <a:r>
                        <a:rPr lang="fr-FR" sz="2000" dirty="0" smtClean="0">
                          <a:latin typeface="+mj-lt"/>
                          <a:cs typeface="Times New Roman" pitchFamily="18" charset="0"/>
                        </a:rPr>
                        <a:t>apparition des maladies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+mj-lt"/>
                          <a:cs typeface="Times New Roman" pitchFamily="18" charset="0"/>
                        </a:rPr>
                        <a:t>Limiter la </a:t>
                      </a:r>
                      <a:r>
                        <a:rPr lang="fr-FR" sz="2000" b="1" dirty="0" err="1" smtClean="0">
                          <a:latin typeface="+mj-lt"/>
                          <a:cs typeface="Times New Roman" pitchFamily="18" charset="0"/>
                        </a:rPr>
                        <a:t>morbi</a:t>
                      </a:r>
                      <a:r>
                        <a:rPr lang="fr-FR" sz="2000" b="1" dirty="0" smtClean="0">
                          <a:latin typeface="+mj-lt"/>
                          <a:cs typeface="Times New Roman" pitchFamily="18" charset="0"/>
                        </a:rPr>
                        <a:t>-mortalité</a:t>
                      </a:r>
                      <a:endParaRPr lang="fr-FR" sz="2000" b="1" dirty="0"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  <a:cs typeface="Times New Roman" pitchFamily="18" charset="0"/>
                        </a:rPr>
                        <a:t>limiter les séquelles 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424">
                <a:tc>
                  <a:txBody>
                    <a:bodyPr/>
                    <a:lstStyle/>
                    <a:p>
                      <a:r>
                        <a:rPr lang="fr-FR" sz="20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Moyens</a:t>
                      </a:r>
                      <a:endParaRPr lang="fr-FR" sz="2000" b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Lutte contre les facteurs de risque </a:t>
                      </a:r>
                      <a:endParaRPr lang="fr-F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D</a:t>
                      </a:r>
                      <a:r>
                        <a:rPr lang="fr-FR" sz="20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épistage </a:t>
                      </a: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individuel organisé ou de masse</a:t>
                      </a:r>
                      <a:endParaRPr lang="fr-F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surveillance après traitement</a:t>
                      </a:r>
                      <a:endParaRPr lang="fr-F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785">
                <a:tc>
                  <a:txBody>
                    <a:bodyPr/>
                    <a:lstStyle/>
                    <a:p>
                      <a:r>
                        <a:rPr lang="fr-FR" sz="2000" b="1" u="sng" dirty="0" smtClean="0">
                          <a:latin typeface="+mj-lt"/>
                          <a:cs typeface="Times New Roman" pitchFamily="18" charset="0"/>
                        </a:rPr>
                        <a:t>Résultats attendus </a:t>
                      </a:r>
                      <a:endParaRPr lang="fr-FR" sz="2000" b="1" u="sng" dirty="0"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  <a:cs typeface="Times New Roman" pitchFamily="18" charset="0"/>
                        </a:rPr>
                        <a:t>Réduction de l</a:t>
                      </a:r>
                      <a:r>
                        <a:rPr lang="fr-FR" altLang="fr-FR" sz="2000" dirty="0" smtClean="0">
                          <a:latin typeface="+mj-lt"/>
                          <a:cs typeface="Times New Roman" pitchFamily="18" charset="0"/>
                        </a:rPr>
                        <a:t>’</a:t>
                      </a:r>
                      <a:r>
                        <a:rPr lang="fr-FR" sz="2000" dirty="0" smtClean="0">
                          <a:latin typeface="+mj-lt"/>
                          <a:cs typeface="Times New Roman" pitchFamily="18" charset="0"/>
                        </a:rPr>
                        <a:t>incidence 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eaLnBrk="1" hangingPunct="1"/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↓ de la mortalité</a:t>
                      </a:r>
                    </a:p>
                    <a:p>
                      <a:pPr lvl="0" eaLnBrk="1" hangingPunct="1"/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↓de la morbidité</a:t>
                      </a:r>
                    </a:p>
                    <a:p>
                      <a:pPr lvl="0" eaLnBrk="1" hangingPunct="1"/>
                      <a:r>
                        <a:rPr kumimoji="0" lang="fr-FR" sz="20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Économies pour la collectivité</a:t>
                      </a: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+mj-lt"/>
                        </a:rPr>
                        <a:t>Optimiser la prise en charge</a:t>
                      </a:r>
                    </a:p>
                    <a:p>
                      <a:r>
                        <a:rPr lang="fr-FR" sz="2000" dirty="0" smtClean="0">
                          <a:latin typeface="+mj-lt"/>
                        </a:rPr>
                        <a:t>Limiter la souffrance</a:t>
                      </a:r>
                    </a:p>
                  </a:txBody>
                  <a:tcPr marL="91438" marR="91438" marT="45698" marB="456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9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Excretion </a:t>
            </a:r>
            <a:r>
              <a:rPr lang="en-US" dirty="0" err="1" smtClean="0"/>
              <a:t>urinaire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sodium/ H et F = 100 </a:t>
            </a:r>
            <a:r>
              <a:rPr lang="en-US" dirty="0" err="1" smtClean="0"/>
              <a:t>mmol</a:t>
            </a:r>
            <a:r>
              <a:rPr lang="en-US" dirty="0" smtClean="0"/>
              <a:t>/ 24h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↔ OR: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1.51 </a:t>
            </a:r>
            <a:r>
              <a:rPr lang="en-US" dirty="0"/>
              <a:t>(95% CI 1.14 to 2.00</a:t>
            </a:r>
            <a:r>
              <a:rPr lang="en-US" dirty="0" smtClean="0"/>
              <a:t>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dirty="0" err="1"/>
              <a:t>coronary</a:t>
            </a:r>
            <a:r>
              <a:rPr lang="fr-FR" dirty="0"/>
              <a:t> </a:t>
            </a:r>
            <a:r>
              <a:rPr lang="fr-FR" dirty="0" err="1"/>
              <a:t>heart</a:t>
            </a:r>
            <a:r>
              <a:rPr lang="fr-FR" dirty="0"/>
              <a:t> </a:t>
            </a:r>
            <a:r>
              <a:rPr lang="fr-FR" dirty="0" err="1"/>
              <a:t>disease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1.45 </a:t>
            </a:r>
            <a:r>
              <a:rPr lang="en-US" dirty="0"/>
              <a:t>((95% CI 1.14 to 1.84</a:t>
            </a:r>
            <a:r>
              <a:rPr lang="en-US" dirty="0" smtClean="0"/>
              <a:t>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 err="1"/>
              <a:t>cardiovascular</a:t>
            </a:r>
            <a:r>
              <a:rPr lang="fr-FR" dirty="0"/>
              <a:t> </a:t>
            </a:r>
            <a:r>
              <a:rPr lang="fr-FR" dirty="0" err="1"/>
              <a:t>disease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1.26 (</a:t>
            </a:r>
            <a:r>
              <a:rPr lang="en-US" dirty="0"/>
              <a:t>95% CI 1.06 to 1.50</a:t>
            </a:r>
            <a:r>
              <a:rPr lang="en-US" dirty="0" smtClean="0"/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dirty="0"/>
              <a:t>all-cause </a:t>
            </a:r>
            <a:r>
              <a:rPr lang="fr-FR" dirty="0" err="1" smtClean="0"/>
              <a:t>mortality</a:t>
            </a:r>
            <a:endParaRPr lang="fr-FR" dirty="0" smtClean="0"/>
          </a:p>
          <a:p>
            <a:r>
              <a:rPr lang="en-US" dirty="0" err="1" smtClean="0"/>
              <a:t>Une</a:t>
            </a:r>
            <a:r>
              <a:rPr lang="en-US" dirty="0" smtClean="0"/>
              <a:t> reduction de </a:t>
            </a:r>
            <a:r>
              <a:rPr lang="en-US" dirty="0"/>
              <a:t>77 </a:t>
            </a:r>
            <a:r>
              <a:rPr lang="en-US" dirty="0" err="1" smtClean="0"/>
              <a:t>mmol</a:t>
            </a:r>
            <a:r>
              <a:rPr lang="en-US" dirty="0" smtClean="0"/>
              <a:t>/j de sodium </a:t>
            </a:r>
            <a:r>
              <a:rPr lang="en-US" dirty="0"/>
              <a:t>in dietary intake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↘PAS de </a:t>
            </a:r>
            <a:r>
              <a:rPr lang="en-US" dirty="0"/>
              <a:t>1.9 mmHg (95% CI, 1.2 to 2.6 mmHg) and </a:t>
            </a:r>
            <a:endParaRPr lang="en-US" dirty="0" smtClean="0"/>
          </a:p>
          <a:p>
            <a:pPr lvl="1"/>
            <a:r>
              <a:rPr lang="en-US" dirty="0"/>
              <a:t>↘</a:t>
            </a:r>
            <a:r>
              <a:rPr lang="en-US" dirty="0" smtClean="0"/>
              <a:t>PAD  de </a:t>
            </a:r>
            <a:r>
              <a:rPr lang="pl-PL" dirty="0" smtClean="0"/>
              <a:t>1.1 </a:t>
            </a:r>
            <a:r>
              <a:rPr lang="pl-PL" dirty="0"/>
              <a:t>mmHg (95% CI, 0.6 to 1.6 mmHg)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51726" y="5942568"/>
            <a:ext cx="375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Berkeley-Book"/>
              </a:rPr>
              <a:t>Soduim</a:t>
            </a:r>
            <a:r>
              <a:rPr lang="en-US" dirty="0" smtClean="0">
                <a:latin typeface="Berkeley-Book"/>
              </a:rPr>
              <a:t>: 100 </a:t>
            </a:r>
            <a:r>
              <a:rPr lang="en-US" dirty="0" err="1">
                <a:latin typeface="Berkeley-Book"/>
              </a:rPr>
              <a:t>mmol</a:t>
            </a:r>
            <a:r>
              <a:rPr lang="en-US" dirty="0">
                <a:latin typeface="Berkeley-Book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↔ </a:t>
            </a:r>
            <a:r>
              <a:rPr lang="en-US" dirty="0" smtClean="0">
                <a:latin typeface="Berkeley-Book"/>
              </a:rPr>
              <a:t>6 g </a:t>
            </a:r>
            <a:r>
              <a:rPr lang="en-US" dirty="0">
                <a:latin typeface="Berkeley-Book"/>
              </a:rPr>
              <a:t>per day</a:t>
            </a:r>
            <a:endParaRPr lang="fr-FR" dirty="0"/>
          </a:p>
        </p:txBody>
      </p:sp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La stratégie populationnelle</a:t>
            </a:r>
          </a:p>
        </p:txBody>
      </p:sp>
    </p:spTree>
    <p:extLst>
      <p:ext uri="{BB962C8B-B14F-4D97-AF65-F5344CB8AC3E}">
        <p14:creationId xmlns:p14="http://schemas.microsoft.com/office/powerpoint/2010/main" val="25889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847851" y="1700213"/>
            <a:ext cx="8501063" cy="411480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fr-CA" sz="2400" dirty="0"/>
              <a:t>Projet de la </a:t>
            </a:r>
            <a:r>
              <a:rPr lang="fr-CA" sz="2400" dirty="0" err="1"/>
              <a:t>Karélie</a:t>
            </a:r>
            <a:r>
              <a:rPr lang="fr-CA" sz="2400" dirty="0"/>
              <a:t> du Nord &gt; Projet de 25 ans sur la prévention et la promotion des maladies et du mode de vie: Démonstration d’interventions de gamme étendue.</a:t>
            </a:r>
          </a:p>
          <a:p>
            <a:pPr lvl="1">
              <a:lnSpc>
                <a:spcPct val="150000"/>
              </a:lnSpc>
              <a:defRPr/>
            </a:pPr>
            <a:r>
              <a:rPr lang="fr-CA" sz="1800" dirty="0"/>
              <a:t>Changements à l’environnement: politiques (</a:t>
            </a:r>
            <a:r>
              <a:rPr lang="fr-CA" sz="1800" u="sng" dirty="0"/>
              <a:t>lieux sans fumée</a:t>
            </a:r>
            <a:r>
              <a:rPr lang="fr-CA" sz="1800" dirty="0"/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fr-CA" sz="1800" dirty="0"/>
              <a:t>On a travaillé avec les fabricants de produits alimentaires et les chaînes d’épicerie</a:t>
            </a:r>
          </a:p>
          <a:p>
            <a:pPr lvl="1">
              <a:lnSpc>
                <a:spcPct val="150000"/>
              </a:lnSpc>
              <a:defRPr/>
            </a:pPr>
            <a:r>
              <a:rPr lang="fr-CA" sz="1800" dirty="0"/>
              <a:t>On a élaboré des outils d’autogestion et de promotion de la santé</a:t>
            </a:r>
          </a:p>
          <a:p>
            <a:pPr lvl="1">
              <a:lnSpc>
                <a:spcPct val="150000"/>
              </a:lnSpc>
              <a:defRPr/>
            </a:pPr>
            <a:r>
              <a:rPr lang="fr-CA" sz="1800" dirty="0"/>
              <a:t>Campagnes efficaces au moyen des médias de masse</a:t>
            </a:r>
          </a:p>
          <a:p>
            <a:pPr lvl="1">
              <a:lnSpc>
                <a:spcPct val="150000"/>
              </a:lnSpc>
              <a:defRPr/>
            </a:pPr>
            <a:r>
              <a:rPr lang="fr-CA" sz="1800" dirty="0"/>
              <a:t>Méthode des services et des lieux organisés (ex. : </a:t>
            </a:r>
            <a:r>
              <a:rPr lang="fr-CA" sz="1800" u="sng" dirty="0"/>
              <a:t>écoles, lieux de travail, services sociaux, soins de santé primaires</a:t>
            </a:r>
            <a:r>
              <a:rPr lang="fr-CA" sz="1800" dirty="0"/>
              <a:t>) </a:t>
            </a:r>
            <a:endParaRPr lang="en-US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1971675" y="1196975"/>
            <a:ext cx="4857750" cy="5222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CA" sz="2800" b="1" dirty="0">
                <a:solidFill>
                  <a:srgbClr val="386294"/>
                </a:solidFill>
              </a:rPr>
              <a:t>L’exemple de la </a:t>
            </a:r>
            <a:r>
              <a:rPr lang="fr-CA" sz="2800" b="1" dirty="0" err="1">
                <a:solidFill>
                  <a:srgbClr val="386294"/>
                </a:solidFill>
              </a:rPr>
              <a:t>Karélie</a:t>
            </a:r>
            <a:r>
              <a:rPr lang="fr-CA" sz="2800" b="1" dirty="0">
                <a:solidFill>
                  <a:srgbClr val="386294"/>
                </a:solidFill>
              </a:rPr>
              <a:t> du Nord</a:t>
            </a:r>
            <a:endParaRPr lang="fr-FR" sz="2800" b="1" dirty="0">
              <a:solidFill>
                <a:srgbClr val="386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917825" y="1828800"/>
          <a:ext cx="62547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3" imgW="7870618" imgH="4602879" progId="Excel.Sheet.8">
                  <p:embed/>
                </p:oleObj>
              </mc:Choice>
              <mc:Fallback>
                <p:oleObj r:id="rId3" imgW="7870618" imgH="460287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1828800"/>
                        <a:ext cx="62547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4656138" y="2781300"/>
            <a:ext cx="0" cy="31686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27351" y="6149975"/>
            <a:ext cx="32416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000099"/>
                </a:solidFill>
              </a:rPr>
              <a:t>Début du programme en </a:t>
            </a:r>
            <a:r>
              <a:rPr lang="fr-FR" dirty="0" err="1">
                <a:solidFill>
                  <a:srgbClr val="000099"/>
                </a:solidFill>
              </a:rPr>
              <a:t>Karélie</a:t>
            </a: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2279650" y="1700213"/>
            <a:ext cx="802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ea typeface="MS PGothic" panose="020B0600070205080204" pitchFamily="34" charset="-128"/>
              </a:rPr>
              <a:t>En 1971 la Karelie du Nord avait 705 décès  d ’origine CVX / 100.000 H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6096000" y="3125788"/>
            <a:ext cx="0" cy="2247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09814" y="1196976"/>
            <a:ext cx="4181475" cy="461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CA" sz="2400" b="1" dirty="0">
                <a:solidFill>
                  <a:srgbClr val="386294"/>
                </a:solidFill>
              </a:rPr>
              <a:t>L’exemple de la </a:t>
            </a:r>
            <a:r>
              <a:rPr lang="fr-CA" sz="2400" b="1" dirty="0" err="1">
                <a:solidFill>
                  <a:srgbClr val="386294"/>
                </a:solidFill>
              </a:rPr>
              <a:t>Karélie</a:t>
            </a:r>
            <a:r>
              <a:rPr lang="fr-CA" sz="2400" b="1" dirty="0">
                <a:solidFill>
                  <a:srgbClr val="386294"/>
                </a:solidFill>
              </a:rPr>
              <a:t> du Nord</a:t>
            </a:r>
            <a:endParaRPr lang="fr-FR" sz="2400" b="1" dirty="0">
              <a:solidFill>
                <a:srgbClr val="386294"/>
              </a:solidFill>
            </a:endParaRPr>
          </a:p>
        </p:txBody>
      </p:sp>
      <p:sp>
        <p:nvSpPr>
          <p:cNvPr id="51210" name="Rectangle 1"/>
          <p:cNvSpPr>
            <a:spLocks noChangeArrowheads="1"/>
          </p:cNvSpPr>
          <p:nvPr/>
        </p:nvSpPr>
        <p:spPr bwMode="auto">
          <a:xfrm>
            <a:off x="4618039" y="3244850"/>
            <a:ext cx="295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56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2227" name="Espace réservé du graphique 4"/>
          <p:cNvSpPr>
            <a:spLocks noGrp="1" noTextEdit="1"/>
          </p:cNvSpPr>
          <p:nvPr>
            <p:ph type="chart" idx="1"/>
          </p:nvPr>
        </p:nvSpPr>
        <p:spPr/>
      </p:sp>
      <p:pic>
        <p:nvPicPr>
          <p:cNvPr id="52228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16184" r="43462" b="8443"/>
          <a:stretch/>
        </p:blipFill>
        <p:spPr bwMode="auto">
          <a:xfrm>
            <a:off x="1473958" y="209300"/>
            <a:ext cx="8120418" cy="64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9297" r="14348" b="15038"/>
          <a:stretch>
            <a:fillRect/>
          </a:stretch>
        </p:blipFill>
        <p:spPr bwMode="auto">
          <a:xfrm>
            <a:off x="1625601" y="1785938"/>
            <a:ext cx="897096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3095626" y="3357563"/>
            <a:ext cx="4500563" cy="2286000"/>
            <a:chOff x="1571604" y="3357562"/>
            <a:chExt cx="4500594" cy="2286016"/>
          </a:xfrm>
        </p:grpSpPr>
        <p:sp>
          <p:nvSpPr>
            <p:cNvPr id="53267" name="Ellipse 2"/>
            <p:cNvSpPr>
              <a:spLocks noChangeArrowheads="1"/>
            </p:cNvSpPr>
            <p:nvPr/>
          </p:nvSpPr>
          <p:spPr bwMode="auto">
            <a:xfrm>
              <a:off x="1571604" y="3357562"/>
              <a:ext cx="642942" cy="357190"/>
            </a:xfrm>
            <a:prstGeom prst="ellipse">
              <a:avLst/>
            </a:prstGeom>
            <a:noFill/>
            <a:ln w="28575" cap="sq" algn="ctr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68" name="Ellipse 3"/>
            <p:cNvSpPr>
              <a:spLocks noChangeArrowheads="1"/>
            </p:cNvSpPr>
            <p:nvPr/>
          </p:nvSpPr>
          <p:spPr bwMode="auto">
            <a:xfrm>
              <a:off x="1571604" y="5286388"/>
              <a:ext cx="642942" cy="357190"/>
            </a:xfrm>
            <a:prstGeom prst="ellipse">
              <a:avLst/>
            </a:prstGeom>
            <a:noFill/>
            <a:ln w="28575" cap="sq" algn="ctr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69" name="Ellipse 8"/>
            <p:cNvSpPr>
              <a:spLocks noChangeArrowheads="1"/>
            </p:cNvSpPr>
            <p:nvPr/>
          </p:nvSpPr>
          <p:spPr bwMode="auto">
            <a:xfrm>
              <a:off x="5429256" y="3357562"/>
              <a:ext cx="642942" cy="357190"/>
            </a:xfrm>
            <a:prstGeom prst="ellipse">
              <a:avLst/>
            </a:prstGeom>
            <a:noFill/>
            <a:ln w="28575" cap="sq" algn="ctr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70" name="Ellipse 9"/>
            <p:cNvSpPr>
              <a:spLocks noChangeArrowheads="1"/>
            </p:cNvSpPr>
            <p:nvPr/>
          </p:nvSpPr>
          <p:spPr bwMode="auto">
            <a:xfrm>
              <a:off x="5429256" y="5286388"/>
              <a:ext cx="642942" cy="357190"/>
            </a:xfrm>
            <a:prstGeom prst="ellipse">
              <a:avLst/>
            </a:prstGeom>
            <a:noFill/>
            <a:ln w="28575" cap="sq" algn="ctr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4095751" y="3357563"/>
            <a:ext cx="4500563" cy="2286000"/>
            <a:chOff x="2571736" y="3357562"/>
            <a:chExt cx="4500594" cy="2286016"/>
          </a:xfrm>
        </p:grpSpPr>
        <p:sp>
          <p:nvSpPr>
            <p:cNvPr id="53263" name="Ellipse 4"/>
            <p:cNvSpPr>
              <a:spLocks noChangeArrowheads="1"/>
            </p:cNvSpPr>
            <p:nvPr/>
          </p:nvSpPr>
          <p:spPr bwMode="auto">
            <a:xfrm>
              <a:off x="2571736" y="3357562"/>
              <a:ext cx="642942" cy="357190"/>
            </a:xfrm>
            <a:prstGeom prst="ellipse">
              <a:avLst/>
            </a:prstGeom>
            <a:noFill/>
            <a:ln w="28575" cap="sq" algn="ctr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64" name="Ellipse 5"/>
            <p:cNvSpPr>
              <a:spLocks noChangeArrowheads="1"/>
            </p:cNvSpPr>
            <p:nvPr/>
          </p:nvSpPr>
          <p:spPr bwMode="auto">
            <a:xfrm>
              <a:off x="2571736" y="5286388"/>
              <a:ext cx="642942" cy="357190"/>
            </a:xfrm>
            <a:prstGeom prst="ellipse">
              <a:avLst/>
            </a:prstGeom>
            <a:noFill/>
            <a:ln w="28575" cap="sq" algn="ctr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65" name="Ellipse 10"/>
            <p:cNvSpPr>
              <a:spLocks noChangeArrowheads="1"/>
            </p:cNvSpPr>
            <p:nvPr/>
          </p:nvSpPr>
          <p:spPr bwMode="auto">
            <a:xfrm>
              <a:off x="6429388" y="3357562"/>
              <a:ext cx="642942" cy="357190"/>
            </a:xfrm>
            <a:prstGeom prst="ellipse">
              <a:avLst/>
            </a:prstGeom>
            <a:noFill/>
            <a:ln w="28575" cap="sq" algn="ctr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66" name="Ellipse 11"/>
            <p:cNvSpPr>
              <a:spLocks noChangeArrowheads="1"/>
            </p:cNvSpPr>
            <p:nvPr/>
          </p:nvSpPr>
          <p:spPr bwMode="auto">
            <a:xfrm>
              <a:off x="6429388" y="5286388"/>
              <a:ext cx="642942" cy="357190"/>
            </a:xfrm>
            <a:prstGeom prst="ellipse">
              <a:avLst/>
            </a:prstGeom>
            <a:noFill/>
            <a:ln w="28575" cap="sq" algn="ctr">
              <a:solidFill>
                <a:srgbClr val="00B05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4" name="Groupe 16"/>
          <p:cNvGrpSpPr>
            <a:grpSpLocks/>
          </p:cNvGrpSpPr>
          <p:nvPr/>
        </p:nvGrpSpPr>
        <p:grpSpPr bwMode="auto">
          <a:xfrm>
            <a:off x="5310188" y="3357564"/>
            <a:ext cx="4857750" cy="2357437"/>
            <a:chOff x="3786182" y="3357562"/>
            <a:chExt cx="4857784" cy="2357454"/>
          </a:xfrm>
        </p:grpSpPr>
        <p:sp>
          <p:nvSpPr>
            <p:cNvPr id="53259" name="Ellipse 6"/>
            <p:cNvSpPr>
              <a:spLocks noChangeArrowheads="1"/>
            </p:cNvSpPr>
            <p:nvPr/>
          </p:nvSpPr>
          <p:spPr bwMode="auto">
            <a:xfrm>
              <a:off x="3786182" y="3357562"/>
              <a:ext cx="785818" cy="357190"/>
            </a:xfrm>
            <a:prstGeom prst="ellipse">
              <a:avLst/>
            </a:prstGeom>
            <a:noFill/>
            <a:ln w="28575" cap="sq" algn="ctr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60" name="Ellipse 7"/>
            <p:cNvSpPr>
              <a:spLocks noChangeArrowheads="1"/>
            </p:cNvSpPr>
            <p:nvPr/>
          </p:nvSpPr>
          <p:spPr bwMode="auto">
            <a:xfrm>
              <a:off x="3786182" y="5286388"/>
              <a:ext cx="928694" cy="428628"/>
            </a:xfrm>
            <a:prstGeom prst="ellipse">
              <a:avLst/>
            </a:prstGeom>
            <a:noFill/>
            <a:ln w="28575" cap="sq" algn="ctr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61" name="Ellipse 12"/>
            <p:cNvSpPr>
              <a:spLocks noChangeArrowheads="1"/>
            </p:cNvSpPr>
            <p:nvPr/>
          </p:nvSpPr>
          <p:spPr bwMode="auto">
            <a:xfrm>
              <a:off x="7858148" y="3357562"/>
              <a:ext cx="785818" cy="357190"/>
            </a:xfrm>
            <a:prstGeom prst="ellipse">
              <a:avLst/>
            </a:prstGeom>
            <a:noFill/>
            <a:ln w="28575" cap="sq" algn="ctr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3262" name="Ellipse 13"/>
            <p:cNvSpPr>
              <a:spLocks noChangeArrowheads="1"/>
            </p:cNvSpPr>
            <p:nvPr/>
          </p:nvSpPr>
          <p:spPr bwMode="auto">
            <a:xfrm>
              <a:off x="7715272" y="5286388"/>
              <a:ext cx="928694" cy="428628"/>
            </a:xfrm>
            <a:prstGeom prst="ellipse">
              <a:avLst/>
            </a:prstGeom>
            <a:noFill/>
            <a:ln w="28575" cap="sq" algn="ctr">
              <a:solidFill>
                <a:srgbClr val="0070C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9" name="Flèche courbée vers la droite 18"/>
          <p:cNvSpPr/>
          <p:nvPr/>
        </p:nvSpPr>
        <p:spPr>
          <a:xfrm>
            <a:off x="2927350" y="4868863"/>
            <a:ext cx="215900" cy="57626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66988" y="5876925"/>
            <a:ext cx="288131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Effet du rendement négatif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309814" y="1196976"/>
            <a:ext cx="4181475" cy="461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CA" sz="2400" b="1" dirty="0">
                <a:solidFill>
                  <a:srgbClr val="386294"/>
                </a:solidFill>
              </a:rPr>
              <a:t>L’exemple de la </a:t>
            </a:r>
            <a:r>
              <a:rPr lang="fr-CA" sz="2400" b="1" dirty="0" err="1">
                <a:solidFill>
                  <a:srgbClr val="386294"/>
                </a:solidFill>
              </a:rPr>
              <a:t>Karélie</a:t>
            </a:r>
            <a:r>
              <a:rPr lang="fr-CA" sz="2400" b="1" dirty="0">
                <a:solidFill>
                  <a:srgbClr val="386294"/>
                </a:solidFill>
              </a:rPr>
              <a:t> du Nord</a:t>
            </a:r>
            <a:endParaRPr lang="fr-FR" sz="2400" b="1" dirty="0">
              <a:solidFill>
                <a:srgbClr val="386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t="36133" r="39604" b="31630"/>
          <a:stretch>
            <a:fillRect/>
          </a:stretch>
        </p:blipFill>
        <p:spPr bwMode="auto">
          <a:xfrm>
            <a:off x="2595564" y="2428876"/>
            <a:ext cx="7000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5" name="Ellipse 2"/>
          <p:cNvSpPr>
            <a:spLocks noChangeArrowheads="1"/>
          </p:cNvSpPr>
          <p:nvPr/>
        </p:nvSpPr>
        <p:spPr bwMode="auto">
          <a:xfrm>
            <a:off x="8382001" y="3786189"/>
            <a:ext cx="714375" cy="642937"/>
          </a:xfrm>
          <a:prstGeom prst="ellipse">
            <a:avLst/>
          </a:prstGeom>
          <a:noFill/>
          <a:ln w="28575" cap="sq" algn="ctr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4276" name="Ellipse 3"/>
          <p:cNvSpPr>
            <a:spLocks noChangeArrowheads="1"/>
          </p:cNvSpPr>
          <p:nvPr/>
        </p:nvSpPr>
        <p:spPr bwMode="auto">
          <a:xfrm>
            <a:off x="8310563" y="4714875"/>
            <a:ext cx="785812" cy="357188"/>
          </a:xfrm>
          <a:prstGeom prst="ellipse">
            <a:avLst/>
          </a:prstGeom>
          <a:noFill/>
          <a:ln w="28575" cap="sq" algn="ctr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6" name="ZoneTexte 5"/>
          <p:cNvSpPr txBox="1"/>
          <p:nvPr/>
        </p:nvSpPr>
        <p:spPr>
          <a:xfrm>
            <a:off x="2309814" y="1382713"/>
            <a:ext cx="4181475" cy="4619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CA" sz="2400" b="1" dirty="0">
                <a:solidFill>
                  <a:srgbClr val="386294"/>
                </a:solidFill>
              </a:rPr>
              <a:t>L’exemple de la </a:t>
            </a:r>
            <a:r>
              <a:rPr lang="fr-CA" sz="2400" b="1" dirty="0" err="1">
                <a:solidFill>
                  <a:srgbClr val="386294"/>
                </a:solidFill>
              </a:rPr>
              <a:t>Karélie</a:t>
            </a:r>
            <a:r>
              <a:rPr lang="fr-CA" sz="2400" b="1" dirty="0">
                <a:solidFill>
                  <a:srgbClr val="386294"/>
                </a:solidFill>
              </a:rPr>
              <a:t> du Nord</a:t>
            </a:r>
            <a:endParaRPr lang="fr-FR" sz="2400" b="1" dirty="0">
              <a:solidFill>
                <a:srgbClr val="386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39838" t="31900" r="53421" b="51174"/>
          <a:stretch/>
        </p:blipFill>
        <p:spPr>
          <a:xfrm>
            <a:off x="7179210" y="1134600"/>
            <a:ext cx="881577" cy="111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295" t="29804" r="70419" b="54711"/>
          <a:stretch/>
        </p:blipFill>
        <p:spPr>
          <a:xfrm>
            <a:off x="4951827" y="1164783"/>
            <a:ext cx="1041010" cy="1093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Espace réservé du contenu 10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 flipH="1">
            <a:off x="4875690" y="2519222"/>
            <a:ext cx="3424247" cy="32872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11346" y="2124655"/>
            <a:ext cx="3334044" cy="908864"/>
          </a:xfrm>
          <a:prstGeom prst="wedgeEllipseCallout">
            <a:avLst>
              <a:gd name="adj1" fmla="val 87183"/>
              <a:gd name="adj2" fmla="val 118460"/>
            </a:avLst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Et les sujets ayant des FR CV direct ??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299937" y="1220845"/>
            <a:ext cx="3334044" cy="519351"/>
          </a:xfrm>
          <a:prstGeom prst="wedgeEllipseCallout">
            <a:avLst>
              <a:gd name="adj1" fmla="val -62183"/>
              <a:gd name="adj2" fmla="val 288949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,,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6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081" t="12305" r="20669" b="16184"/>
          <a:stretch/>
        </p:blipFill>
        <p:spPr>
          <a:xfrm>
            <a:off x="4200152" y="2019361"/>
            <a:ext cx="6796585" cy="4611967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68530" y="1831813"/>
            <a:ext cx="3561267" cy="290570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000"/>
              </a:spcAft>
            </a:pPr>
            <a:r>
              <a:rPr lang="fr-FR" altLang="fr-F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FR </a:t>
            </a:r>
            <a:r>
              <a:rPr lang="fr-FR" altLang="fr-F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directs </a:t>
            </a:r>
            <a:r>
              <a:rPr lang="fr-FR" altLang="fr-FR" sz="2400" dirty="0">
                <a:latin typeface="Calibri" panose="020F0502020204030204" pitchFamily="34" charset="0"/>
              </a:rPr>
              <a:t> : </a:t>
            </a:r>
            <a:endParaRPr lang="fr-FR" altLang="fr-FR" sz="2400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 smtClean="0">
                <a:latin typeface="Calibri" panose="020F0502020204030204" pitchFamily="34" charset="0"/>
              </a:rPr>
              <a:t>DT2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>
                <a:latin typeface="Calibri" panose="020F0502020204030204" pitchFamily="34" charset="0"/>
              </a:rPr>
              <a:t> </a:t>
            </a:r>
            <a:r>
              <a:rPr lang="fr-FR" altLang="fr-FR" sz="2400" b="1" dirty="0" smtClean="0">
                <a:latin typeface="Calibri" panose="020F0502020204030204" pitchFamily="34" charset="0"/>
              </a:rPr>
              <a:t>HTA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 smtClean="0">
                <a:latin typeface="Calibri" panose="020F0502020204030204" pitchFamily="34" charset="0"/>
              </a:rPr>
              <a:t>Dyslipidémie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400" b="1" dirty="0" smtClean="0">
                <a:latin typeface="Calibri" panose="020F0502020204030204" pitchFamily="34" charset="0"/>
              </a:rPr>
              <a:t>Tabac</a:t>
            </a:r>
            <a:endParaRPr lang="fr-FR" altLang="fr-FR" sz="2400" b="1" dirty="0"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altLang="fr-FR" sz="2400" dirty="0">
              <a:latin typeface="Calibri" panose="020F0502020204030204" pitchFamily="34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8070576" y="4222661"/>
            <a:ext cx="914058" cy="824347"/>
          </a:xfrm>
          <a:custGeom>
            <a:avLst/>
            <a:gdLst>
              <a:gd name="connsiteX0" fmla="*/ 4699 w 914058"/>
              <a:gd name="connsiteY0" fmla="*/ 3735 h 824347"/>
              <a:gd name="connsiteX1" fmla="*/ 18347 w 914058"/>
              <a:gd name="connsiteY1" fmla="*/ 222100 h 824347"/>
              <a:gd name="connsiteX2" fmla="*/ 31995 w 914058"/>
              <a:gd name="connsiteY2" fmla="*/ 263043 h 824347"/>
              <a:gd name="connsiteX3" fmla="*/ 45643 w 914058"/>
              <a:gd name="connsiteY3" fmla="*/ 331282 h 824347"/>
              <a:gd name="connsiteX4" fmla="*/ 59290 w 914058"/>
              <a:gd name="connsiteY4" fmla="*/ 740715 h 824347"/>
              <a:gd name="connsiteX5" fmla="*/ 100234 w 914058"/>
              <a:gd name="connsiteY5" fmla="*/ 754362 h 824347"/>
              <a:gd name="connsiteX6" fmla="*/ 318598 w 914058"/>
              <a:gd name="connsiteY6" fmla="*/ 768010 h 824347"/>
              <a:gd name="connsiteX7" fmla="*/ 359541 w 914058"/>
              <a:gd name="connsiteY7" fmla="*/ 781658 h 824347"/>
              <a:gd name="connsiteX8" fmla="*/ 400484 w 914058"/>
              <a:gd name="connsiteY8" fmla="*/ 808953 h 824347"/>
              <a:gd name="connsiteX9" fmla="*/ 673440 w 914058"/>
              <a:gd name="connsiteY9" fmla="*/ 822601 h 824347"/>
              <a:gd name="connsiteX10" fmla="*/ 905451 w 914058"/>
              <a:gd name="connsiteY10" fmla="*/ 808953 h 824347"/>
              <a:gd name="connsiteX11" fmla="*/ 891804 w 914058"/>
              <a:gd name="connsiteY11" fmla="*/ 740715 h 824347"/>
              <a:gd name="connsiteX12" fmla="*/ 850860 w 914058"/>
              <a:gd name="connsiteY12" fmla="*/ 699771 h 824347"/>
              <a:gd name="connsiteX13" fmla="*/ 755326 w 914058"/>
              <a:gd name="connsiteY13" fmla="*/ 631532 h 824347"/>
              <a:gd name="connsiteX14" fmla="*/ 728031 w 914058"/>
              <a:gd name="connsiteY14" fmla="*/ 590589 h 824347"/>
              <a:gd name="connsiteX15" fmla="*/ 687087 w 914058"/>
              <a:gd name="connsiteY15" fmla="*/ 576941 h 824347"/>
              <a:gd name="connsiteX16" fmla="*/ 605201 w 914058"/>
              <a:gd name="connsiteY16" fmla="*/ 535998 h 824347"/>
              <a:gd name="connsiteX17" fmla="*/ 550610 w 914058"/>
              <a:gd name="connsiteY17" fmla="*/ 467759 h 824347"/>
              <a:gd name="connsiteX18" fmla="*/ 496019 w 914058"/>
              <a:gd name="connsiteY18" fmla="*/ 385873 h 824347"/>
              <a:gd name="connsiteX19" fmla="*/ 455075 w 914058"/>
              <a:gd name="connsiteY19" fmla="*/ 358577 h 824347"/>
              <a:gd name="connsiteX20" fmla="*/ 373189 w 914058"/>
              <a:gd name="connsiteY20" fmla="*/ 276691 h 824347"/>
              <a:gd name="connsiteX21" fmla="*/ 332246 w 914058"/>
              <a:gd name="connsiteY21" fmla="*/ 263043 h 824347"/>
              <a:gd name="connsiteX22" fmla="*/ 291302 w 914058"/>
              <a:gd name="connsiteY22" fmla="*/ 222100 h 824347"/>
              <a:gd name="connsiteX23" fmla="*/ 250359 w 914058"/>
              <a:gd name="connsiteY23" fmla="*/ 194804 h 824347"/>
              <a:gd name="connsiteX24" fmla="*/ 223063 w 914058"/>
              <a:gd name="connsiteY24" fmla="*/ 153861 h 824347"/>
              <a:gd name="connsiteX25" fmla="*/ 182120 w 914058"/>
              <a:gd name="connsiteY25" fmla="*/ 140213 h 824347"/>
              <a:gd name="connsiteX26" fmla="*/ 100234 w 914058"/>
              <a:gd name="connsiteY26" fmla="*/ 85622 h 824347"/>
              <a:gd name="connsiteX27" fmla="*/ 4699 w 914058"/>
              <a:gd name="connsiteY27" fmla="*/ 3735 h 82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058" h="824347">
                <a:moveTo>
                  <a:pt x="4699" y="3735"/>
                </a:moveTo>
                <a:cubicBezTo>
                  <a:pt x="-8949" y="26481"/>
                  <a:pt x="10712" y="149570"/>
                  <a:pt x="18347" y="222100"/>
                </a:cubicBezTo>
                <a:cubicBezTo>
                  <a:pt x="19853" y="236407"/>
                  <a:pt x="28506" y="249087"/>
                  <a:pt x="31995" y="263043"/>
                </a:cubicBezTo>
                <a:cubicBezTo>
                  <a:pt x="37621" y="285547"/>
                  <a:pt x="41094" y="308536"/>
                  <a:pt x="45643" y="331282"/>
                </a:cubicBezTo>
                <a:cubicBezTo>
                  <a:pt x="50192" y="467760"/>
                  <a:pt x="41815" y="605284"/>
                  <a:pt x="59290" y="740715"/>
                </a:cubicBezTo>
                <a:cubicBezTo>
                  <a:pt x="61131" y="754983"/>
                  <a:pt x="85927" y="752856"/>
                  <a:pt x="100234" y="754362"/>
                </a:cubicBezTo>
                <a:cubicBezTo>
                  <a:pt x="172763" y="761997"/>
                  <a:pt x="245810" y="763461"/>
                  <a:pt x="318598" y="768010"/>
                </a:cubicBezTo>
                <a:cubicBezTo>
                  <a:pt x="332246" y="772559"/>
                  <a:pt x="346674" y="775224"/>
                  <a:pt x="359541" y="781658"/>
                </a:cubicBezTo>
                <a:cubicBezTo>
                  <a:pt x="374212" y="788993"/>
                  <a:pt x="384219" y="806832"/>
                  <a:pt x="400484" y="808953"/>
                </a:cubicBezTo>
                <a:cubicBezTo>
                  <a:pt x="490818" y="820736"/>
                  <a:pt x="582455" y="818052"/>
                  <a:pt x="673440" y="822601"/>
                </a:cubicBezTo>
                <a:cubicBezTo>
                  <a:pt x="750777" y="818052"/>
                  <a:pt x="832913" y="836155"/>
                  <a:pt x="905451" y="808953"/>
                </a:cubicBezTo>
                <a:cubicBezTo>
                  <a:pt x="927171" y="800808"/>
                  <a:pt x="902178" y="761463"/>
                  <a:pt x="891804" y="740715"/>
                </a:cubicBezTo>
                <a:cubicBezTo>
                  <a:pt x="883172" y="723451"/>
                  <a:pt x="865515" y="712332"/>
                  <a:pt x="850860" y="699771"/>
                </a:cubicBezTo>
                <a:cubicBezTo>
                  <a:pt x="821240" y="674383"/>
                  <a:pt x="787725" y="653132"/>
                  <a:pt x="755326" y="631532"/>
                </a:cubicBezTo>
                <a:cubicBezTo>
                  <a:pt x="746228" y="617884"/>
                  <a:pt x="740839" y="600835"/>
                  <a:pt x="728031" y="590589"/>
                </a:cubicBezTo>
                <a:cubicBezTo>
                  <a:pt x="716797" y="581602"/>
                  <a:pt x="699954" y="583375"/>
                  <a:pt x="687087" y="576941"/>
                </a:cubicBezTo>
                <a:cubicBezTo>
                  <a:pt x="581257" y="524027"/>
                  <a:pt x="708116" y="570304"/>
                  <a:pt x="605201" y="535998"/>
                </a:cubicBezTo>
                <a:cubicBezTo>
                  <a:pt x="574466" y="443797"/>
                  <a:pt x="617090" y="543737"/>
                  <a:pt x="550610" y="467759"/>
                </a:cubicBezTo>
                <a:cubicBezTo>
                  <a:pt x="529008" y="443071"/>
                  <a:pt x="523314" y="404070"/>
                  <a:pt x="496019" y="385873"/>
                </a:cubicBezTo>
                <a:cubicBezTo>
                  <a:pt x="482371" y="376774"/>
                  <a:pt x="467335" y="369474"/>
                  <a:pt x="455075" y="358577"/>
                </a:cubicBezTo>
                <a:cubicBezTo>
                  <a:pt x="426224" y="332932"/>
                  <a:pt x="409809" y="288898"/>
                  <a:pt x="373189" y="276691"/>
                </a:cubicBezTo>
                <a:lnTo>
                  <a:pt x="332246" y="263043"/>
                </a:lnTo>
                <a:cubicBezTo>
                  <a:pt x="318598" y="249395"/>
                  <a:pt x="306129" y="234456"/>
                  <a:pt x="291302" y="222100"/>
                </a:cubicBezTo>
                <a:cubicBezTo>
                  <a:pt x="278701" y="211599"/>
                  <a:pt x="261957" y="206402"/>
                  <a:pt x="250359" y="194804"/>
                </a:cubicBezTo>
                <a:cubicBezTo>
                  <a:pt x="238761" y="183206"/>
                  <a:pt x="235871" y="164108"/>
                  <a:pt x="223063" y="153861"/>
                </a:cubicBezTo>
                <a:cubicBezTo>
                  <a:pt x="211829" y="144874"/>
                  <a:pt x="194696" y="147199"/>
                  <a:pt x="182120" y="140213"/>
                </a:cubicBezTo>
                <a:cubicBezTo>
                  <a:pt x="153443" y="124281"/>
                  <a:pt x="132059" y="93579"/>
                  <a:pt x="100234" y="85622"/>
                </a:cubicBezTo>
                <a:cubicBezTo>
                  <a:pt x="33160" y="68853"/>
                  <a:pt x="18347" y="-19011"/>
                  <a:pt x="4699" y="37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xfrm>
            <a:off x="1268617" y="40014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550" t="19242" r="27941" b="10265"/>
          <a:stretch/>
        </p:blipFill>
        <p:spPr>
          <a:xfrm>
            <a:off x="495637" y="1237957"/>
            <a:ext cx="5483179" cy="5500468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14122" t="15223" r="10103" b="9792"/>
          <a:stretch/>
        </p:blipFill>
        <p:spPr>
          <a:xfrm>
            <a:off x="6088958" y="2447716"/>
            <a:ext cx="5390278" cy="29989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99378" y="5844559"/>
            <a:ext cx="6969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erkeley-Book"/>
              </a:rPr>
              <a:t>There is currently debate about the inclusion of newer risk factors, such </a:t>
            </a:r>
            <a:r>
              <a:rPr lang="en-US" dirty="0" smtClean="0">
                <a:latin typeface="Berkeley-Book"/>
              </a:rPr>
              <a:t>as C-reactive </a:t>
            </a:r>
            <a:r>
              <a:rPr lang="en-US" dirty="0">
                <a:latin typeface="Berkeley-Book"/>
              </a:rPr>
              <a:t>protein, fi </a:t>
            </a:r>
            <a:r>
              <a:rPr lang="en-US" dirty="0" err="1">
                <a:latin typeface="Berkeley-Book"/>
              </a:rPr>
              <a:t>brinogen</a:t>
            </a:r>
            <a:r>
              <a:rPr lang="en-US" dirty="0">
                <a:latin typeface="Berkeley-Book"/>
              </a:rPr>
              <a:t>, and waist–hip ratio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179929" y="3364229"/>
            <a:ext cx="709684" cy="2593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47415" y="1566410"/>
            <a:ext cx="709684" cy="2593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988860" y="1696063"/>
            <a:ext cx="791569" cy="3238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90726" y="3623536"/>
            <a:ext cx="709684" cy="2593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79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318" t="25334" r="31272" b="31749"/>
          <a:stretch/>
        </p:blipFill>
        <p:spPr>
          <a:xfrm>
            <a:off x="1153550" y="2602523"/>
            <a:ext cx="4411630" cy="270099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6172199" y="1825625"/>
            <a:ext cx="54477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UK: </a:t>
            </a:r>
          </a:p>
          <a:p>
            <a:r>
              <a:rPr lang="fr-FR" sz="2400" dirty="0" smtClean="0"/>
              <a:t>Le seuil de 30</a:t>
            </a:r>
            <a:r>
              <a:rPr lang="fr-FR" sz="2400" dirty="0"/>
              <a:t>% /</a:t>
            </a:r>
            <a:r>
              <a:rPr lang="fr-FR" sz="2400" dirty="0" smtClean="0"/>
              <a:t>«</a:t>
            </a:r>
            <a:r>
              <a:rPr lang="fr-FR" sz="2400" dirty="0"/>
              <a:t>à haut risque»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 smtClean="0"/>
              <a:t>3</a:t>
            </a:r>
            <a:r>
              <a:rPr lang="fr-FR" sz="2400" dirty="0"/>
              <a:t>% </a:t>
            </a:r>
            <a:r>
              <a:rPr lang="fr-FR" sz="2400" dirty="0" smtClean="0"/>
              <a:t>/ H /45 à 75 </a:t>
            </a:r>
            <a:r>
              <a:rPr lang="fr-FR" sz="2400" dirty="0"/>
              <a:t>ans. </a:t>
            </a:r>
            <a:endParaRPr lang="fr-FR" sz="2400" dirty="0" smtClean="0"/>
          </a:p>
          <a:p>
            <a:r>
              <a:rPr lang="fr-FR" sz="2400" dirty="0"/>
              <a:t>Le seuil de </a:t>
            </a:r>
            <a:r>
              <a:rPr lang="fr-FR" sz="2400" dirty="0" smtClean="0"/>
              <a:t>20</a:t>
            </a:r>
            <a:r>
              <a:rPr lang="fr-FR" sz="2400" dirty="0"/>
              <a:t>% /«à haut risque»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 smtClean="0"/>
              <a:t>16% </a:t>
            </a:r>
            <a:r>
              <a:rPr lang="fr-FR" sz="2400" dirty="0"/>
              <a:t>/ H /45 à 75 ans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 smtClean="0">
                <a:solidFill>
                  <a:srgbClr val="C00000"/>
                </a:solidFill>
              </a:rPr>
              <a:t>éligibles / Traitements médicamenteux</a:t>
            </a:r>
            <a:r>
              <a:rPr lang="fr-FR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dépenses en santé ↗,</a:t>
            </a:r>
            <a:endParaRPr lang="fr-FR" sz="2400" dirty="0">
              <a:solidFill>
                <a:srgbClr val="C0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 flipV="1">
            <a:off x="3432517" y="3530991"/>
            <a:ext cx="14068" cy="1252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360985" y="4234375"/>
            <a:ext cx="0" cy="5767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69144" y="5296377"/>
            <a:ext cx="734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erkeley-Book"/>
              </a:rPr>
              <a:t>10-year total CVD risk thresholds for intensive intervention:</a:t>
            </a:r>
          </a:p>
          <a:p>
            <a:r>
              <a:rPr lang="en-US" dirty="0">
                <a:latin typeface="Berkeley-Book"/>
              </a:rPr>
              <a:t>high-resource setting: 20%</a:t>
            </a:r>
          </a:p>
          <a:p>
            <a:r>
              <a:rPr lang="en-US" dirty="0">
                <a:latin typeface="Berkeley-Book"/>
              </a:rPr>
              <a:t>medium-resource setting: 30%</a:t>
            </a:r>
          </a:p>
          <a:p>
            <a:r>
              <a:rPr lang="en-US" dirty="0">
                <a:latin typeface="Berkeley-Book"/>
              </a:rPr>
              <a:t>low-resource setting: 40</a:t>
            </a:r>
            <a:r>
              <a:rPr lang="en-US" dirty="0" smtClean="0">
                <a:latin typeface="Berkeley-Book"/>
              </a:rPr>
              <a:t>%</a:t>
            </a:r>
            <a:endParaRPr lang="en-US" dirty="0">
              <a:latin typeface="Berkeley-Book"/>
            </a:endParaRPr>
          </a:p>
        </p:txBody>
      </p:sp>
      <p:sp>
        <p:nvSpPr>
          <p:cNvPr id="12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24401"/>
            <a:ext cx="10515600" cy="83062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cardiovasculaire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Cardiopathies ischémiques</a:t>
            </a:r>
            <a:endParaRPr lang="fr-FR" dirty="0"/>
          </a:p>
          <a:p>
            <a:r>
              <a:rPr lang="fr-FR" dirty="0" smtClean="0"/>
              <a:t>Accident </a:t>
            </a:r>
            <a:r>
              <a:rPr lang="fr-FR" dirty="0"/>
              <a:t>vasculaire cérébral,</a:t>
            </a:r>
          </a:p>
          <a:p>
            <a:r>
              <a:rPr lang="fr-FR" dirty="0" smtClean="0"/>
              <a:t>Cardiomyopathies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Cardiopathies rhumatismale et</a:t>
            </a:r>
            <a:endParaRPr lang="fr-FR" dirty="0"/>
          </a:p>
          <a:p>
            <a:r>
              <a:rPr lang="fr-FR" dirty="0"/>
              <a:t>Cardiopathies </a:t>
            </a:r>
            <a:r>
              <a:rPr lang="fr-FR" dirty="0" smtClean="0"/>
              <a:t>congénitales</a:t>
            </a: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Résultat de recherche d'images pour &quot;Ischaemic heart disease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6778" r="2429" b="3146"/>
          <a:stretch/>
        </p:blipFill>
        <p:spPr bwMode="auto">
          <a:xfrm>
            <a:off x="7560860" y="1625041"/>
            <a:ext cx="1573290" cy="130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248" y="1702946"/>
            <a:ext cx="1644552" cy="117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757" y="3846610"/>
            <a:ext cx="1819275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b="9346"/>
          <a:stretch/>
        </p:blipFill>
        <p:spPr>
          <a:xfrm>
            <a:off x="4876349" y="5029833"/>
            <a:ext cx="2439301" cy="1331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049" y="4194720"/>
            <a:ext cx="1762059" cy="2214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r="27942" b="11581"/>
          <a:stretch/>
        </p:blipFill>
        <p:spPr>
          <a:xfrm>
            <a:off x="5504832" y="1690688"/>
            <a:ext cx="1073863" cy="97067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28635">
            <a:off x="5843871" y="3806019"/>
            <a:ext cx="970671" cy="9706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40574" y="889844"/>
            <a:ext cx="4202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Évènements cardiovasculaires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651" t="29886" r="2265" b="13010"/>
          <a:stretch/>
        </p:blipFill>
        <p:spPr>
          <a:xfrm>
            <a:off x="773404" y="2214694"/>
            <a:ext cx="10645192" cy="3671666"/>
          </a:xfrm>
          <a:prstGeom prst="rect">
            <a:avLst/>
          </a:prstGeom>
        </p:spPr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7403" y="4050527"/>
            <a:ext cx="1214204" cy="5364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251429" y="4050527"/>
            <a:ext cx="1214204" cy="5364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37428" y="3033519"/>
            <a:ext cx="5105400" cy="240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39838" t="31900" r="53421" b="51174"/>
          <a:stretch/>
        </p:blipFill>
        <p:spPr>
          <a:xfrm>
            <a:off x="7179210" y="1134600"/>
            <a:ext cx="881577" cy="111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1295" t="29804" r="70419" b="54711"/>
          <a:stretch/>
        </p:blipFill>
        <p:spPr>
          <a:xfrm>
            <a:off x="4684540" y="1153056"/>
            <a:ext cx="1041010" cy="1093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ZoneTexte 1"/>
          <p:cNvSpPr txBox="1"/>
          <p:nvPr/>
        </p:nvSpPr>
        <p:spPr>
          <a:xfrm>
            <a:off x="8299937" y="1220845"/>
            <a:ext cx="3334044" cy="908864"/>
          </a:xfrm>
          <a:prstGeom prst="wedgeEllipseCallout">
            <a:avLst>
              <a:gd name="adj1" fmla="val -62183"/>
              <a:gd name="adj2" fmla="val 270929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Selon le niveau de risque CV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11346" y="2124655"/>
            <a:ext cx="3334044" cy="1687890"/>
          </a:xfrm>
          <a:prstGeom prst="wedgeEllipseCallout">
            <a:avLst>
              <a:gd name="adj1" fmla="val 66779"/>
              <a:gd name="adj2" fmla="val 7988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Qu’est ce qu’on </a:t>
            </a:r>
            <a:r>
              <a:rPr lang="fr-FR" dirty="0" smtClean="0"/>
              <a:t>fait </a:t>
            </a:r>
            <a:r>
              <a:rPr lang="fr-FR" dirty="0" smtClean="0"/>
              <a:t>la Tunisie est un pays à faible revenu (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country)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3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4479536"/>
              </p:ext>
            </p:extLst>
          </p:nvPr>
        </p:nvGraphicFramePr>
        <p:xfrm>
          <a:off x="551027" y="1962731"/>
          <a:ext cx="11322525" cy="430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319"/>
                <a:gridCol w="2661691"/>
                <a:gridCol w="2264505"/>
                <a:gridCol w="2264505"/>
                <a:gridCol w="2264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Score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10%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10-19,9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20-29,9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≥30-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</a:t>
                      </a:r>
                      <a:r>
                        <a:rPr lang="fr-FR" baseline="0" dirty="0" smtClean="0"/>
                        <a:t> risque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Faible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Modéré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Élevé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Élevé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Sevrage tabagique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Très </a:t>
                      </a:r>
                      <a:r>
                        <a:rPr lang="fr-FR" dirty="0" err="1" smtClean="0"/>
                        <a:t>encourgé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NRT (1++A)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Très </a:t>
                      </a:r>
                      <a:r>
                        <a:rPr lang="fr-FR" dirty="0" err="1" smtClean="0"/>
                        <a:t>encourgé</a:t>
                      </a:r>
                      <a:endParaRPr lang="fr-F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NRT (1++A)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solidFill>
                            <a:srgbClr val="C00000"/>
                          </a:solidFill>
                        </a:rPr>
                        <a:t>Dietary</a:t>
                      </a:r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changes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réduire la consommation totale de graisse et de graisse saturée (1+,A).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(M grasses totales ≈30% /calories, 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M </a:t>
                      </a:r>
                      <a:r>
                        <a:rPr lang="fr-FR" dirty="0" smtClean="0"/>
                        <a:t>grasses saturées &lt; 10% / calories + AG éliminés.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↗ </a:t>
                      </a:r>
                      <a:r>
                        <a:rPr lang="fr-FR" dirty="0" smtClean="0"/>
                        <a:t>graisses alimentaires /Polyinsaturés (10% / calories) ou </a:t>
                      </a:r>
                      <a:r>
                        <a:rPr lang="fr-FR" dirty="0" err="1" smtClean="0"/>
                        <a:t>monoinsaturés</a:t>
                      </a:r>
                      <a:r>
                        <a:rPr lang="fr-FR" dirty="0" smtClean="0"/>
                        <a:t> (10 à 15% / calories). (1+, 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↘l'apport quotidien en sel à 1/3 (&lt;5 g ou 90 </a:t>
                      </a:r>
                      <a:r>
                        <a:rPr lang="fr-FR" dirty="0" err="1" smtClean="0"/>
                        <a:t>mmol</a:t>
                      </a:r>
                      <a:r>
                        <a:rPr lang="fr-FR" dirty="0" smtClean="0"/>
                        <a:t> / jour. (1+, A))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manger, au moins 400 g par jour, d'une gamme de fruits et légumes, grains entiers , légumineuses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Activité physiques </a:t>
                      </a:r>
                      <a:endParaRPr lang="fr-FR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dirty="0" smtClean="0"/>
                        <a:t>Au moins 30 minutes par jour d’activité physiques modérés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(par exemple, marche rapide), </a:t>
                      </a:r>
                    </a:p>
                    <a:p>
                      <a:r>
                        <a:rPr lang="fr-FR" dirty="0" smtClean="0"/>
                        <a:t>par temps libre, tâches quotidiennes et activités physiques liées au travail. (1+, A)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030063" y="509335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1968203"/>
              </p:ext>
            </p:extLst>
          </p:nvPr>
        </p:nvGraphicFramePr>
        <p:xfrm>
          <a:off x="218364" y="1811978"/>
          <a:ext cx="11497955" cy="458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9994"/>
                <a:gridCol w="2322859"/>
                <a:gridCol w="1853795"/>
                <a:gridCol w="139601"/>
                <a:gridCol w="1926505"/>
                <a:gridCol w="30852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10%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10-19,9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20-29,9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≥30-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Risque faible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Risque modéré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Risque élevé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Risque élevé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ANTIHYPERTENSIVE DRUGS</a:t>
                      </a:r>
                      <a:endParaRPr lang="fr-FR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 ≥140 / 90 </a:t>
                      </a:r>
                      <a:r>
                        <a:rPr lang="fr-FR" dirty="0" err="1" smtClean="0"/>
                        <a:t>mmHg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Diurétique thiazidique (</a:t>
                      </a:r>
                      <a:r>
                        <a:rPr lang="fr-FR" dirty="0" err="1" smtClean="0"/>
                        <a:t>Fdose</a:t>
                      </a:r>
                      <a:r>
                        <a:rPr lang="fr-FR" dirty="0" smtClean="0"/>
                        <a:t>), IEC, ICC,</a:t>
                      </a:r>
                      <a:r>
                        <a:rPr lang="fr-FR" baseline="0" dirty="0" smtClean="0"/>
                        <a:t> </a:t>
                      </a:r>
                      <a:r>
                        <a:rPr lang="el-GR" baseline="0" dirty="0" smtClean="0"/>
                        <a:t>β</a:t>
                      </a:r>
                      <a:r>
                        <a:rPr lang="fr-FR" baseline="0" dirty="0" smtClean="0"/>
                        <a:t> b</a:t>
                      </a:r>
                      <a:r>
                        <a:rPr lang="fr-FR" dirty="0" smtClean="0"/>
                        <a:t>.</a:t>
                      </a:r>
                    </a:p>
                    <a:p>
                      <a:pPr algn="ctr"/>
                      <a:r>
                        <a:rPr lang="fr-FR" dirty="0" smtClean="0"/>
                        <a:t>(1 ++, A).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PA ≥130 / 80 </a:t>
                      </a:r>
                      <a:r>
                        <a:rPr lang="fr-FR" dirty="0" err="1" smtClean="0"/>
                        <a:t>mmHg</a:t>
                      </a:r>
                      <a:endParaRPr lang="fr-FR" dirty="0" smtClean="0"/>
                    </a:p>
                    <a:p>
                      <a:pPr algn="l"/>
                      <a:r>
                        <a:rPr lang="fr-FR" dirty="0" smtClean="0"/>
                        <a:t>Diurétique thiazidique (</a:t>
                      </a:r>
                      <a:r>
                        <a:rPr lang="fr-FR" dirty="0" err="1" smtClean="0"/>
                        <a:t>Fdose</a:t>
                      </a:r>
                      <a:r>
                        <a:rPr lang="fr-FR" dirty="0" smtClean="0"/>
                        <a:t>), IEC, ICC, </a:t>
                      </a:r>
                      <a:r>
                        <a:rPr lang="fr-FR" baseline="0" dirty="0" smtClean="0"/>
                        <a:t> </a:t>
                      </a:r>
                      <a:r>
                        <a:rPr lang="el-GR" baseline="0" dirty="0" smtClean="0"/>
                        <a:t>β</a:t>
                      </a:r>
                      <a:r>
                        <a:rPr lang="fr-FR" baseline="0" dirty="0" smtClean="0"/>
                        <a:t> b</a:t>
                      </a:r>
                      <a:r>
                        <a:rPr lang="fr-FR" dirty="0" smtClean="0"/>
                        <a:t>.</a:t>
                      </a:r>
                    </a:p>
                    <a:p>
                      <a:pPr algn="l"/>
                      <a:r>
                        <a:rPr lang="fr-FR" dirty="0" smtClean="0"/>
                        <a:t>(1 ++, A).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LIPID-LOWERING DRUGS (STATINS)</a:t>
                      </a:r>
                      <a:endParaRPr lang="fr-FR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Cholestérol total ≥ 8 </a:t>
                      </a:r>
                      <a:r>
                        <a:rPr lang="fr-FR" dirty="0" err="1" smtClean="0"/>
                        <a:t>mmol</a:t>
                      </a:r>
                      <a:r>
                        <a:rPr lang="fr-FR" dirty="0" smtClean="0"/>
                        <a:t> / l (320 mg / dl) </a:t>
                      </a: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fr-FR" dirty="0" smtClean="0"/>
                        <a:t>un régime + statine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Devrait être conseillé à suivre un régime alimentaire </a:t>
                      </a:r>
                      <a:r>
                        <a:rPr lang="fr-FR" dirty="0" err="1" smtClean="0"/>
                        <a:t>hypolipidique</a:t>
                      </a:r>
                      <a:r>
                        <a:rPr lang="fr-FR" dirty="0" smtClean="0"/>
                        <a:t>,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A ≥ 40 ans +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CH T&gt; 5 </a:t>
                      </a:r>
                      <a:r>
                        <a:rPr lang="fr-FR" sz="1200" dirty="0" err="1" smtClean="0"/>
                        <a:t>mmol</a:t>
                      </a:r>
                      <a:r>
                        <a:rPr lang="fr-FR" sz="1200" dirty="0" smtClean="0"/>
                        <a:t> / l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fr-FR" dirty="0" smtClean="0"/>
                        <a:t>, et/ou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LDL </a:t>
                      </a:r>
                      <a:r>
                        <a:rPr lang="fr-FR" dirty="0" err="1" smtClean="0"/>
                        <a:t>ch</a:t>
                      </a:r>
                      <a:r>
                        <a:rPr lang="fr-FR" dirty="0" smtClean="0"/>
                        <a:t> &gt; 3 </a:t>
                      </a:r>
                      <a:r>
                        <a:rPr lang="fr-FR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l</a:t>
                      </a:r>
                      <a:r>
                        <a:rPr lang="fr-FR" dirty="0" smtClean="0"/>
                        <a:t>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Malgré / régime </a:t>
                      </a:r>
                      <a:r>
                        <a:rPr lang="fr-FR" dirty="0" err="1" smtClean="0"/>
                        <a:t>hypolipidique</a:t>
                      </a:r>
                      <a:r>
                        <a:rPr lang="fr-FR" dirty="0" smtClean="0"/>
                        <a:t>,</a:t>
                      </a:r>
                    </a:p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Statine</a:t>
                      </a:r>
                      <a:r>
                        <a:rPr lang="fr-FR" dirty="0" smtClean="0"/>
                        <a:t>. (1+, A)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régime + statine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Objectifs thérapeutiques: 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 T&lt; 5.0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LDL-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cholesterol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 3.0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/l,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↘ de 25%  /CHT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de 30% / 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LDL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cholesterol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simvastatin</a:t>
            </a:r>
            <a:r>
              <a:rPr lang="en-US" dirty="0"/>
              <a:t>, 40 mg/day, </a:t>
            </a:r>
            <a:endParaRPr lang="en-US" dirty="0" smtClean="0"/>
          </a:p>
          <a:p>
            <a:r>
              <a:rPr lang="en-US" dirty="0" smtClean="0"/>
              <a:t>lovastatin</a:t>
            </a:r>
            <a:r>
              <a:rPr lang="en-US" dirty="0"/>
              <a:t>, 40 mg/day,</a:t>
            </a:r>
          </a:p>
          <a:p>
            <a:r>
              <a:rPr lang="en-US" dirty="0" smtClean="0"/>
              <a:t>atorvastatin</a:t>
            </a:r>
            <a:r>
              <a:rPr lang="en-US" dirty="0"/>
              <a:t>, 10 mg/day,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 ↘</a:t>
            </a:r>
            <a:r>
              <a:rPr lang="en-US" dirty="0" smtClean="0"/>
              <a:t> </a:t>
            </a:r>
            <a:r>
              <a:rPr lang="en-US" dirty="0"/>
              <a:t>LDL-cholesterol </a:t>
            </a:r>
            <a:r>
              <a:rPr lang="en-US" dirty="0" smtClean="0"/>
              <a:t>≈ 37</a:t>
            </a:r>
            <a:r>
              <a:rPr lang="en-US" dirty="0"/>
              <a:t>%,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→↘ </a:t>
            </a:r>
            <a:r>
              <a:rPr lang="en-US" dirty="0" smtClean="0"/>
              <a:t> </a:t>
            </a:r>
            <a:r>
              <a:rPr lang="en-US" dirty="0" err="1"/>
              <a:t>ischaemic</a:t>
            </a:r>
            <a:r>
              <a:rPr lang="en-US" dirty="0"/>
              <a:t> heart disease events </a:t>
            </a:r>
            <a:r>
              <a:rPr lang="en-US" dirty="0" smtClean="0"/>
              <a:t>/ 60 </a:t>
            </a:r>
            <a:r>
              <a:rPr lang="en-US" dirty="0" err="1" smtClean="0"/>
              <a:t>ans</a:t>
            </a:r>
            <a:r>
              <a:rPr lang="en-US" dirty="0" smtClean="0"/>
              <a:t> ≈ 61</a:t>
            </a:r>
            <a:r>
              <a:rPr lang="en-US" dirty="0"/>
              <a:t>% </a:t>
            </a:r>
            <a:r>
              <a:rPr lang="en-US" dirty="0" smtClean="0"/>
              <a:t>in the </a:t>
            </a:r>
            <a:r>
              <a:rPr lang="en-US" dirty="0"/>
              <a:t>long </a:t>
            </a:r>
            <a:r>
              <a:rPr lang="en-US" dirty="0" smtClean="0"/>
              <a:t>term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1534790"/>
              </p:ext>
            </p:extLst>
          </p:nvPr>
        </p:nvGraphicFramePr>
        <p:xfrm>
          <a:off x="475681" y="1811978"/>
          <a:ext cx="11240639" cy="366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399"/>
                <a:gridCol w="2363908"/>
                <a:gridCol w="1812308"/>
                <a:gridCol w="136477"/>
                <a:gridCol w="1883391"/>
                <a:gridCol w="30161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10%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10-19,9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20-29,9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≥30-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Risque faible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Risque modéré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Risque élevé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Risque élevé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HYPOGLYCEMIC DRUGS</a:t>
                      </a:r>
                      <a:endParaRPr lang="fr-FR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GAJ &gt; 6 </a:t>
                      </a:r>
                      <a:r>
                        <a:rPr lang="fr-FR" dirty="0" err="1" smtClean="0"/>
                        <a:t>mmol</a:t>
                      </a:r>
                      <a:r>
                        <a:rPr lang="fr-FR" dirty="0" smtClean="0"/>
                        <a:t> (selon les ressources)</a:t>
                      </a:r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Individuals with persistent fasting blood glucose &gt; 6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 despite diet control should be given metformin.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(1+, A) </a:t>
                      </a:r>
                      <a:r>
                        <a:rPr lang="fr-FR" dirty="0" smtClean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2011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ANTIPLATELET DRUGS</a:t>
                      </a:r>
                      <a:endParaRPr lang="fr-FR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harm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caused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aspirin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outweighs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Aspirin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given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individuals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(1++, A)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aspirin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lang="fr-F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balanced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by the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harm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caused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Aspirin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probably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given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(1++, A)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ce risque la balance bénéfices / méfait de l’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aspirin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 sont bien claires,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Oui / non </a:t>
                      </a:r>
                      <a:r>
                        <a:rPr lang="fr-FR" dirty="0" smtClean="0"/>
                        <a:t>(1++, A)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Faible-dose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aspirin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(1++, A)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268617" y="40014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199" y="1825625"/>
            <a:ext cx="9383973" cy="753802"/>
          </a:xfrm>
        </p:spPr>
        <p:txBody>
          <a:bodyPr>
            <a:normAutofit/>
          </a:bodyPr>
          <a:lstStyle/>
          <a:p>
            <a:r>
              <a:rPr lang="en-US" dirty="0"/>
              <a:t>intima-medial layer thickness (IMT) reduction </a:t>
            </a:r>
            <a:r>
              <a:rPr lang="en-US" dirty="0" smtClean="0"/>
              <a:t>in </a:t>
            </a:r>
            <a:r>
              <a:rPr lang="fr-FR" dirty="0" err="1" smtClean="0"/>
              <a:t>carotid</a:t>
            </a:r>
            <a:r>
              <a:rPr lang="fr-FR" dirty="0" smtClean="0"/>
              <a:t> </a:t>
            </a:r>
            <a:r>
              <a:rPr lang="fr-FR" dirty="0" err="1"/>
              <a:t>arteries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7310" t="27896" r="2348" b="6518"/>
          <a:stretch/>
        </p:blipFill>
        <p:spPr>
          <a:xfrm>
            <a:off x="1105468" y="2374710"/>
            <a:ext cx="10448605" cy="4264737"/>
          </a:xfrm>
          <a:prstGeom prst="rect">
            <a:avLst/>
          </a:prstGeom>
        </p:spPr>
      </p:pic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1268617" y="40014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La stratégie à  haut risque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39838" t="31900" r="53421" b="51174"/>
          <a:stretch/>
        </p:blipFill>
        <p:spPr>
          <a:xfrm>
            <a:off x="7179210" y="1134600"/>
            <a:ext cx="881577" cy="111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295" t="29804" r="70419" b="54711"/>
          <a:stretch/>
        </p:blipFill>
        <p:spPr>
          <a:xfrm>
            <a:off x="4684540" y="1153056"/>
            <a:ext cx="1041010" cy="1093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33952" r="14680"/>
          <a:stretch/>
        </p:blipFill>
        <p:spPr>
          <a:xfrm>
            <a:off x="4053811" y="3084394"/>
            <a:ext cx="5107053" cy="257402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299937" y="1220845"/>
            <a:ext cx="3334044" cy="519351"/>
          </a:xfrm>
          <a:prstGeom prst="wedgeEllipseCallout">
            <a:avLst>
              <a:gd name="adj1" fmla="val -62183"/>
              <a:gd name="adj2" fmla="val 270929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,,,,,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11346" y="2124655"/>
            <a:ext cx="3334044" cy="908864"/>
          </a:xfrm>
          <a:prstGeom prst="wedgeEllipseCallout">
            <a:avLst>
              <a:gd name="adj1" fmla="val 66779"/>
              <a:gd name="adj2" fmla="val 7988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Quelle est l’approche que le MF </a:t>
            </a:r>
            <a:r>
              <a:rPr lang="fr-FR" dirty="0" smtClean="0"/>
              <a:t>doit </a:t>
            </a:r>
            <a:r>
              <a:rPr lang="fr-FR" dirty="0" smtClean="0"/>
              <a:t>adopter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5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944007"/>
            <a:ext cx="10363826" cy="3424107"/>
          </a:xfrm>
        </p:spPr>
        <p:txBody>
          <a:bodyPr>
            <a:norm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reduction de 100 </a:t>
            </a:r>
            <a:r>
              <a:rPr lang="en-US" dirty="0" err="1" smtClean="0"/>
              <a:t>mmol</a:t>
            </a:r>
            <a:r>
              <a:rPr lang="en-US" dirty="0" smtClean="0"/>
              <a:t>/j de sodium </a:t>
            </a:r>
            <a:r>
              <a:rPr lang="en-US" dirty="0"/>
              <a:t>in dietary intake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</a:p>
          <a:p>
            <a:pPr lvl="1"/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77965"/>
              </p:ext>
            </p:extLst>
          </p:nvPr>
        </p:nvGraphicFramePr>
        <p:xfrm>
          <a:off x="1499738" y="2438398"/>
          <a:ext cx="812799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Sujets ayant une HTA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Sujets non HTA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r>
                        <a:rPr lang="fr-FR" dirty="0" smtClean="0"/>
                        <a:t>PAS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7.11 </a:t>
                      </a:r>
                      <a:r>
                        <a:rPr lang="fr-FR" sz="1800" u="none" strike="noStrike" kern="1200" baseline="0" dirty="0" err="1" smtClean="0"/>
                        <a:t>mmHg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baseline="0" dirty="0" smtClean="0"/>
                        <a:t>3.57 </a:t>
                      </a:r>
                      <a:r>
                        <a:rPr lang="fr-FR" sz="1800" u="none" strike="noStrike" kern="1200" baseline="0" dirty="0" err="1" smtClean="0"/>
                        <a:t>mmHg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↘</a:t>
                      </a:r>
                      <a:r>
                        <a:rPr lang="fr-FR" dirty="0" smtClean="0"/>
                        <a:t>PAD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u="none" strike="noStrike" kern="1200" baseline="0" dirty="0" smtClean="0"/>
                        <a:t>3.88 </a:t>
                      </a:r>
                      <a:r>
                        <a:rPr lang="fr-FR" sz="1800" u="none" strike="noStrike" kern="1200" baseline="0" dirty="0" err="1" smtClean="0"/>
                        <a:t>mmHg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baseline="0" dirty="0" smtClean="0"/>
                        <a:t>1.66 </a:t>
                      </a:r>
                      <a:r>
                        <a:rPr lang="fr-FR" sz="1800" u="none" strike="noStrike" kern="1200" baseline="0" dirty="0" err="1" smtClean="0"/>
                        <a:t>mmHg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↘ stroke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deaths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↘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coronary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deaths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37095" y="5715298"/>
            <a:ext cx="9116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Berkeley-Book"/>
              </a:rPr>
              <a:t>He FJ, MacGregor GA. Effect of longer-term modest salt reduction on blood pressure. </a:t>
            </a:r>
            <a:r>
              <a:rPr lang="en-US" sz="1200" i="1" dirty="0">
                <a:latin typeface="Berkeley-Italic"/>
              </a:rPr>
              <a:t>Cochrane </a:t>
            </a:r>
            <a:r>
              <a:rPr lang="en-US" sz="1200" i="1" dirty="0" smtClean="0">
                <a:latin typeface="Berkeley-Italic"/>
              </a:rPr>
              <a:t>Database </a:t>
            </a:r>
            <a:r>
              <a:rPr lang="fr-FR" sz="1200" i="1" dirty="0" err="1" smtClean="0">
                <a:latin typeface="Berkeley-Italic"/>
              </a:rPr>
              <a:t>Syst</a:t>
            </a:r>
            <a:r>
              <a:rPr lang="fr-FR" sz="1200" i="1" dirty="0" smtClean="0">
                <a:latin typeface="Berkeley-Italic"/>
              </a:rPr>
              <a:t> </a:t>
            </a:r>
            <a:r>
              <a:rPr lang="fr-FR" sz="1200" i="1" dirty="0" err="1">
                <a:latin typeface="Berkeley-Italic"/>
              </a:rPr>
              <a:t>Rev</a:t>
            </a:r>
            <a:r>
              <a:rPr lang="fr-FR" sz="1200" i="1" dirty="0">
                <a:latin typeface="Berkeley-Italic"/>
              </a:rPr>
              <a:t>. </a:t>
            </a:r>
            <a:r>
              <a:rPr lang="fr-FR" sz="1200" dirty="0">
                <a:latin typeface="Berkeley-Book"/>
              </a:rPr>
              <a:t>2004;(3):CD004937.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423081" y="4542283"/>
            <a:ext cx="11395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erkeley-Book"/>
              </a:rPr>
              <a:t>On the basis of the above, current recommendations on salt intake </a:t>
            </a:r>
            <a:r>
              <a:rPr lang="en-US" sz="2800" b="1" dirty="0">
                <a:solidFill>
                  <a:srgbClr val="C00000"/>
                </a:solidFill>
                <a:latin typeface="Berkeley-Book"/>
              </a:rPr>
              <a:t>(&lt; 5 g (90 </a:t>
            </a:r>
            <a:r>
              <a:rPr lang="en-US" sz="2800" b="1" dirty="0" err="1">
                <a:solidFill>
                  <a:srgbClr val="C00000"/>
                </a:solidFill>
                <a:latin typeface="Berkeley-Book"/>
              </a:rPr>
              <a:t>mmol</a:t>
            </a:r>
            <a:r>
              <a:rPr lang="en-US" sz="2800" b="1" dirty="0">
                <a:solidFill>
                  <a:srgbClr val="C00000"/>
                </a:solidFill>
                <a:latin typeface="Berkeley-Book"/>
              </a:rPr>
              <a:t>) per day</a:t>
            </a:r>
            <a:r>
              <a:rPr lang="en-US" dirty="0">
                <a:latin typeface="Berkeley-Book"/>
              </a:rPr>
              <a:t>) </a:t>
            </a:r>
            <a:r>
              <a:rPr lang="en-US" dirty="0" smtClean="0">
                <a:latin typeface="Berkeley-Book"/>
              </a:rPr>
              <a:t>are </a:t>
            </a:r>
            <a:r>
              <a:rPr lang="fr-FR" dirty="0" err="1" smtClean="0">
                <a:latin typeface="Berkeley-Book"/>
              </a:rPr>
              <a:t>appropriate</a:t>
            </a:r>
            <a:endParaRPr lang="fr-FR" dirty="0"/>
          </a:p>
        </p:txBody>
      </p:sp>
      <p:sp>
        <p:nvSpPr>
          <p:cNvPr id="10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Les 2 stratégies associées</a:t>
            </a:r>
          </a:p>
        </p:txBody>
      </p:sp>
    </p:spTree>
    <p:extLst>
      <p:ext uri="{BB962C8B-B14F-4D97-AF65-F5344CB8AC3E}">
        <p14:creationId xmlns:p14="http://schemas.microsoft.com/office/powerpoint/2010/main" val="33491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1268617" y="44109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Les 2 stratégies associées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62626" y="2243429"/>
            <a:ext cx="10515600" cy="11768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Increasing the intake of fruits and vegetables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en-US" dirty="0" smtClean="0"/>
              <a:t>d’un fruit </a:t>
            </a:r>
            <a:r>
              <a:rPr lang="en-US" dirty="0" err="1" smtClean="0"/>
              <a:t>ou</a:t>
            </a:r>
            <a:r>
              <a:rPr lang="en-US" dirty="0" smtClean="0"/>
              <a:t> vegetal /j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↔ ↘ </a:t>
            </a:r>
            <a:r>
              <a:rPr lang="en-US" dirty="0" smtClean="0"/>
              <a:t>4</a:t>
            </a:r>
            <a:r>
              <a:rPr lang="en-US" dirty="0"/>
              <a:t>% </a:t>
            </a:r>
            <a:r>
              <a:rPr lang="en-US" dirty="0" smtClean="0"/>
              <a:t>risk </a:t>
            </a:r>
            <a:r>
              <a:rPr lang="en-US" dirty="0"/>
              <a:t>of coronary heart </a:t>
            </a:r>
            <a:r>
              <a:rPr lang="en-US" dirty="0" smtClean="0"/>
              <a:t>disease /haut risqué </a:t>
            </a:r>
            <a:r>
              <a:rPr lang="en-US" dirty="0" err="1" smtClean="0"/>
              <a:t>Cv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61593" y="3626471"/>
            <a:ext cx="11223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erkeley-Book"/>
              </a:rPr>
              <a:t>Improvements </a:t>
            </a:r>
            <a:r>
              <a:rPr lang="en-US" sz="2800" dirty="0">
                <a:latin typeface="Berkeley-Book"/>
              </a:rPr>
              <a:t>in </a:t>
            </a:r>
            <a:r>
              <a:rPr lang="en-US" sz="2800" dirty="0" smtClean="0">
                <a:latin typeface="Berkeley-Book"/>
              </a:rPr>
              <a:t>dietary intake:</a:t>
            </a:r>
            <a:r>
              <a:rPr lang="fr-FR" sz="4400" dirty="0" err="1" smtClean="0">
                <a:solidFill>
                  <a:srgbClr val="C00000"/>
                </a:solidFill>
                <a:latin typeface="Berkeley-Book"/>
              </a:rPr>
              <a:t>Combined</a:t>
            </a:r>
            <a:r>
              <a:rPr lang="fr-FR" sz="4400" dirty="0" smtClean="0">
                <a:solidFill>
                  <a:srgbClr val="C00000"/>
                </a:solidFill>
                <a:latin typeface="Berkeley-Book"/>
              </a:rPr>
              <a:t> </a:t>
            </a:r>
            <a:r>
              <a:rPr lang="fr-FR" sz="4400" dirty="0" err="1" smtClean="0">
                <a:solidFill>
                  <a:srgbClr val="C00000"/>
                </a:solidFill>
                <a:latin typeface="Berkeley-Book"/>
              </a:rPr>
              <a:t>Additively</a:t>
            </a:r>
            <a:endParaRPr lang="fr-FR" sz="4400" dirty="0" smtClean="0">
              <a:solidFill>
                <a:srgbClr val="C00000"/>
              </a:solidFill>
              <a:latin typeface="Berkeley-Book"/>
            </a:endParaRPr>
          </a:p>
          <a:p>
            <a:r>
              <a:rPr lang="fr-FR" sz="2000" dirty="0" smtClean="0">
                <a:latin typeface="Berkeley-Book"/>
              </a:rPr>
              <a:t>Ceux qui adhèrent continuellement: 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099" y="4361110"/>
            <a:ext cx="1069701" cy="1069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23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cardiovasculaire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Cardiopathies ischémiques</a:t>
            </a:r>
            <a:endParaRPr lang="fr-FR" dirty="0"/>
          </a:p>
          <a:p>
            <a:r>
              <a:rPr lang="fr-FR" dirty="0" smtClean="0"/>
              <a:t>Accident </a:t>
            </a:r>
            <a:r>
              <a:rPr lang="fr-FR" dirty="0"/>
              <a:t>vasculaire cérébral,</a:t>
            </a:r>
          </a:p>
          <a:p>
            <a:r>
              <a:rPr lang="fr-FR" dirty="0" smtClean="0"/>
              <a:t>Cardiomyopathies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Cardiopathies rhumatismale et</a:t>
            </a:r>
            <a:endParaRPr lang="fr-FR" dirty="0"/>
          </a:p>
          <a:p>
            <a:r>
              <a:rPr lang="fr-FR" dirty="0"/>
              <a:t>Cardiopathies </a:t>
            </a:r>
            <a:r>
              <a:rPr lang="fr-FR" dirty="0" smtClean="0"/>
              <a:t>congénitales</a:t>
            </a: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28635">
            <a:off x="11115083" y="4634855"/>
            <a:ext cx="970671" cy="970671"/>
          </a:xfrm>
          <a:prstGeom prst="rect">
            <a:avLst/>
          </a:prstGeom>
        </p:spPr>
      </p:pic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021685"/>
              </p:ext>
            </p:extLst>
          </p:nvPr>
        </p:nvGraphicFramePr>
        <p:xfrm>
          <a:off x="5950424" y="1027906"/>
          <a:ext cx="5827594" cy="531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r="27942" b="11581"/>
          <a:stretch/>
        </p:blipFill>
        <p:spPr>
          <a:xfrm>
            <a:off x="10929409" y="389286"/>
            <a:ext cx="1073863" cy="970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2793" y="1129124"/>
            <a:ext cx="4202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Évènements cardiovasculaires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764275" y="1596788"/>
            <a:ext cx="5868536" cy="51315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Barry A. Franklin, PhD; Mary Cushman, MD, MSc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Recent </a:t>
            </a:r>
            <a:r>
              <a:rPr lang="en-US" sz="2000" b="1" dirty="0"/>
              <a:t>Advances in Preventive Cardiology </a:t>
            </a:r>
            <a:r>
              <a:rPr lang="en-US" sz="2000" b="1" dirty="0" smtClean="0"/>
              <a:t>and </a:t>
            </a:r>
            <a:r>
              <a:rPr lang="fr-FR" sz="2000" b="1" dirty="0" err="1" smtClean="0"/>
              <a:t>Lifestyle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Medicine</a:t>
            </a:r>
            <a:endParaRPr lang="fr-FR" sz="2000" b="1" dirty="0" smtClean="0"/>
          </a:p>
          <a:p>
            <a:r>
              <a:rPr lang="en-US" sz="2000" dirty="0"/>
              <a:t>Multifactorial risk factor modification and control, </a:t>
            </a:r>
            <a:r>
              <a:rPr lang="en-US" sz="2000" dirty="0" smtClean="0"/>
              <a:t>especially interventions </a:t>
            </a:r>
            <a:r>
              <a:rPr lang="en-US" sz="2000" dirty="0"/>
              <a:t>designed to </a:t>
            </a:r>
            <a:endParaRPr lang="en-US" sz="2000" dirty="0" smtClean="0"/>
          </a:p>
          <a:p>
            <a:pPr lvl="1"/>
            <a:r>
              <a:rPr lang="en-US" sz="1600" dirty="0" smtClean="0"/>
              <a:t>reduce </a:t>
            </a:r>
            <a:r>
              <a:rPr lang="en-US" sz="1600" dirty="0"/>
              <a:t>total cholesterol</a:t>
            </a:r>
            <a:r>
              <a:rPr lang="en-US" sz="1600" dirty="0" smtClean="0"/>
              <a:t>, </a:t>
            </a:r>
          </a:p>
          <a:p>
            <a:pPr lvl="1"/>
            <a:r>
              <a:rPr lang="en-US" sz="1600" dirty="0" smtClean="0"/>
              <a:t>systolic </a:t>
            </a:r>
            <a:r>
              <a:rPr lang="en-US" sz="1600" dirty="0"/>
              <a:t>blood pressure, </a:t>
            </a:r>
            <a:endParaRPr lang="en-US" sz="1600" dirty="0" smtClean="0"/>
          </a:p>
          <a:p>
            <a:pPr lvl="1"/>
            <a:r>
              <a:rPr lang="en-US" sz="1600" dirty="0" smtClean="0"/>
              <a:t>smoking </a:t>
            </a:r>
            <a:r>
              <a:rPr lang="en-US" sz="1600" dirty="0"/>
              <a:t>prevalence</a:t>
            </a:r>
            <a:r>
              <a:rPr lang="en-US" sz="1600" dirty="0" smtClean="0"/>
              <a:t>, </a:t>
            </a:r>
          </a:p>
          <a:p>
            <a:pPr lvl="1"/>
            <a:r>
              <a:rPr lang="en-US" sz="1600" dirty="0" smtClean="0"/>
              <a:t>diabetes </a:t>
            </a:r>
            <a:r>
              <a:rPr lang="en-US" sz="1600" dirty="0"/>
              <a:t>mellitus</a:t>
            </a:r>
            <a:endParaRPr lang="en-US" sz="16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overweight</a:t>
            </a:r>
            <a:r>
              <a:rPr lang="en-US" sz="2000" dirty="0" smtClean="0"/>
              <a:t>/ obesity, </a:t>
            </a:r>
            <a:r>
              <a:rPr lang="en-US" sz="2000" dirty="0"/>
              <a:t>and physical inactivity,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Can </a:t>
            </a:r>
            <a:r>
              <a:rPr lang="en-US" sz="2000" dirty="0"/>
              <a:t>have </a:t>
            </a:r>
            <a:r>
              <a:rPr lang="en-US" sz="2000" dirty="0" smtClean="0"/>
              <a:t>a profound </a:t>
            </a:r>
            <a:r>
              <a:rPr lang="en-US" sz="2000" dirty="0"/>
              <a:t>and favorable impact on decreasing the incidence </a:t>
            </a:r>
            <a:r>
              <a:rPr lang="en-US" sz="2000" dirty="0" smtClean="0"/>
              <a:t>of initial </a:t>
            </a:r>
            <a:r>
              <a:rPr lang="en-US" sz="2000" dirty="0"/>
              <a:t>and </a:t>
            </a:r>
            <a:r>
              <a:rPr lang="en-US" sz="2000" b="1" dirty="0"/>
              <a:t>recurrent</a:t>
            </a:r>
            <a:r>
              <a:rPr lang="en-US" sz="2000" dirty="0"/>
              <a:t> cardiovascular events.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Between </a:t>
            </a:r>
            <a:r>
              <a:rPr lang="en-US" sz="2000" dirty="0"/>
              <a:t>1980 </a:t>
            </a:r>
            <a:r>
              <a:rPr lang="en-US" sz="2000" dirty="0" smtClean="0"/>
              <a:t>and 2000</a:t>
            </a:r>
            <a:r>
              <a:rPr lang="en-US" sz="2000" dirty="0"/>
              <a:t>, mortality rates from coronary heart disease (CHD) </a:t>
            </a:r>
            <a:r>
              <a:rPr lang="en-US" sz="2000" dirty="0" smtClean="0"/>
              <a:t>fell </a:t>
            </a:r>
            <a:r>
              <a:rPr lang="fr-FR" sz="3000" b="1" dirty="0" smtClean="0">
                <a:solidFill>
                  <a:srgbClr val="C00000"/>
                </a:solidFill>
              </a:rPr>
              <a:t>by </a:t>
            </a:r>
            <a:r>
              <a:rPr lang="fr-FR" sz="3000" b="1" dirty="0">
                <a:solidFill>
                  <a:srgbClr val="C00000"/>
                </a:solidFill>
              </a:rPr>
              <a:t>40%. </a:t>
            </a:r>
            <a:endParaRPr lang="fr-FR" sz="2000" b="1" dirty="0">
              <a:solidFill>
                <a:srgbClr val="C00000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7686" t="12018" r="37781" b="8579"/>
          <a:stretch/>
        </p:blipFill>
        <p:spPr>
          <a:xfrm>
            <a:off x="6632811" y="2048968"/>
            <a:ext cx="4476467" cy="36645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91908" y="976214"/>
            <a:ext cx="163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</a:t>
            </a:r>
            <a:r>
              <a:rPr lang="fr-FR" sz="2400" b="1" dirty="0" err="1" smtClean="0"/>
              <a:t>Outcome</a:t>
            </a:r>
            <a:r>
              <a:rPr lang="fr-FR" sz="2400" b="1" dirty="0" smtClean="0"/>
              <a:t> ?</a:t>
            </a:r>
            <a:endParaRPr lang="fr-FR" sz="2400" b="1" dirty="0"/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1173083" y="178125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Les 2 stratégies associées</a:t>
            </a:r>
          </a:p>
        </p:txBody>
      </p:sp>
    </p:spTree>
    <p:extLst>
      <p:ext uri="{BB962C8B-B14F-4D97-AF65-F5344CB8AC3E}">
        <p14:creationId xmlns:p14="http://schemas.microsoft.com/office/powerpoint/2010/main" val="25825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800678" y="1537434"/>
            <a:ext cx="5899055" cy="400110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 err="1">
                <a:latin typeface="+mj-lt"/>
                <a:cs typeface="Times New Roman" pitchFamily="18" charset="0"/>
                <a:sym typeface="Symbol"/>
              </a:rPr>
              <a:t>Maximun</a:t>
            </a:r>
            <a:r>
              <a:rPr lang="en-GB" sz="2000" b="1" dirty="0">
                <a:latin typeface="+mj-lt"/>
                <a:cs typeface="Times New Roman" pitchFamily="18" charset="0"/>
                <a:sym typeface="Symbol"/>
              </a:rPr>
              <a:t> </a:t>
            </a:r>
            <a:r>
              <a:rPr lang="en-GB" sz="2000" b="1" dirty="0" err="1">
                <a:latin typeface="+mj-lt"/>
                <a:cs typeface="Times New Roman" pitchFamily="18" charset="0"/>
                <a:sym typeface="Symbol"/>
              </a:rPr>
              <a:t>d’impact</a:t>
            </a:r>
            <a:r>
              <a:rPr lang="en-GB" sz="2000" b="1" dirty="0">
                <a:latin typeface="+mj-lt"/>
                <a:cs typeface="Times New Roman" pitchFamily="18" charset="0"/>
                <a:sym typeface="Symbol"/>
              </a:rPr>
              <a:t> = </a:t>
            </a:r>
            <a:r>
              <a:rPr lang="en-GB" sz="2000" b="1" dirty="0" err="1">
                <a:latin typeface="+mj-lt"/>
                <a:cs typeface="Times New Roman" pitchFamily="18" charset="0"/>
                <a:sym typeface="Symbol"/>
              </a:rPr>
              <a:t>Priorité</a:t>
            </a:r>
            <a:r>
              <a:rPr lang="en-GB" sz="2000" b="1" dirty="0">
                <a:latin typeface="+mj-lt"/>
                <a:cs typeface="Times New Roman" pitchFamily="18" charset="0"/>
                <a:sym typeface="Symbol"/>
              </a:rPr>
              <a:t> à la santé </a:t>
            </a:r>
            <a:r>
              <a:rPr lang="en-GB" sz="2000" b="1" dirty="0" err="1">
                <a:latin typeface="+mj-lt"/>
                <a:cs typeface="Times New Roman" pitchFamily="18" charset="0"/>
                <a:sym typeface="Symbol"/>
              </a:rPr>
              <a:t>publique</a:t>
            </a:r>
            <a:r>
              <a:rPr lang="en-GB" sz="2000" b="1" dirty="0">
                <a:latin typeface="+mj-lt"/>
                <a:cs typeface="Times New Roman" pitchFamily="18" charset="0"/>
                <a:sym typeface="Symbol"/>
              </a:rPr>
              <a:t> </a:t>
            </a:r>
          </a:p>
        </p:txBody>
      </p:sp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6959600" y="2276475"/>
            <a:ext cx="4356100" cy="1872475"/>
            <a:chOff x="5435600" y="2276475"/>
            <a:chExt cx="4356100" cy="1872475"/>
          </a:xfrm>
        </p:grpSpPr>
        <p:sp>
          <p:nvSpPr>
            <p:cNvPr id="27663" name="Text Box 5"/>
            <p:cNvSpPr txBox="1">
              <a:spLocks noChangeArrowheads="1"/>
            </p:cNvSpPr>
            <p:nvPr/>
          </p:nvSpPr>
          <p:spPr bwMode="auto">
            <a:xfrm>
              <a:off x="6132395" y="3500438"/>
              <a:ext cx="3261814" cy="648512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med" len="lg"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GB" sz="2000" b="1" dirty="0">
                  <a:latin typeface="+mj-lt"/>
                </a:rPr>
                <a:t>Impact au </a:t>
              </a:r>
              <a:r>
                <a:rPr kumimoji="1" lang="en-GB" sz="2000" b="1" dirty="0" err="1">
                  <a:latin typeface="+mj-lt"/>
                </a:rPr>
                <a:t>niveau</a:t>
              </a:r>
              <a:r>
                <a:rPr kumimoji="1" lang="en-GB" sz="2000" b="1" dirty="0">
                  <a:latin typeface="+mj-lt"/>
                </a:rPr>
                <a:t> </a:t>
              </a:r>
              <a:r>
                <a:rPr kumimoji="1" lang="en-GB" sz="2000" b="1" dirty="0" err="1">
                  <a:latin typeface="+mj-lt"/>
                </a:rPr>
                <a:t>individuel</a:t>
              </a:r>
              <a:endParaRPr kumimoji="1" lang="en-GB" sz="2000" b="1" dirty="0">
                <a:latin typeface="+mj-lt"/>
              </a:endParaRP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kumimoji="1" lang="en-GB" sz="2000" b="1" dirty="0" smtClean="0">
                  <a:latin typeface="+mj-lt"/>
                </a:rPr>
                <a:t>(</a:t>
              </a:r>
              <a:r>
                <a:rPr kumimoji="1" lang="en-GB" sz="2000" b="1" dirty="0" err="1" smtClean="0">
                  <a:latin typeface="+mj-lt"/>
                </a:rPr>
                <a:t>Taux</a:t>
              </a:r>
              <a:r>
                <a:rPr kumimoji="1" lang="en-GB" sz="2000" b="1" dirty="0" smtClean="0">
                  <a:latin typeface="+mj-lt"/>
                </a:rPr>
                <a:t> </a:t>
              </a:r>
              <a:r>
                <a:rPr kumimoji="1" lang="en-GB" sz="2000" b="1" dirty="0">
                  <a:latin typeface="+mj-lt"/>
                </a:rPr>
                <a:t>de </a:t>
              </a:r>
              <a:r>
                <a:rPr kumimoji="1" lang="en-GB" sz="2000" b="1" dirty="0" err="1">
                  <a:latin typeface="+mj-lt"/>
                </a:rPr>
                <a:t>guérison</a:t>
              </a:r>
              <a:r>
                <a:rPr kumimoji="1" lang="en-GB" sz="2000" b="1" dirty="0">
                  <a:latin typeface="+mj-lt"/>
                </a:rPr>
                <a:t>)</a:t>
              </a:r>
            </a:p>
          </p:txBody>
        </p:sp>
        <p:grpSp>
          <p:nvGrpSpPr>
            <p:cNvPr id="83991" name="Group 10"/>
            <p:cNvGrpSpPr>
              <a:grpSpLocks/>
            </p:cNvGrpSpPr>
            <p:nvPr/>
          </p:nvGrpSpPr>
          <p:grpSpPr bwMode="auto">
            <a:xfrm>
              <a:off x="5435600" y="2276475"/>
              <a:ext cx="4356100" cy="1152525"/>
              <a:chOff x="3901" y="1722"/>
              <a:chExt cx="1406" cy="914"/>
            </a:xfrm>
          </p:grpSpPr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4552" y="2122"/>
                <a:ext cx="7" cy="514"/>
              </a:xfrm>
              <a:prstGeom prst="line">
                <a:avLst/>
              </a:prstGeom>
              <a:ln>
                <a:headEnd type="none" w="sm" len="sm"/>
                <a:tailEnd type="triangle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latin typeface="+mj-lt"/>
                </a:endParaRPr>
              </a:p>
            </p:txBody>
          </p:sp>
          <p:sp>
            <p:nvSpPr>
              <p:cNvPr id="27660" name="Text Box 12"/>
              <p:cNvSpPr txBox="1">
                <a:spLocks noChangeArrowheads="1"/>
              </p:cNvSpPr>
              <p:nvPr/>
            </p:nvSpPr>
            <p:spPr bwMode="auto">
              <a:xfrm>
                <a:off x="3901" y="1722"/>
                <a:ext cx="1406" cy="255"/>
              </a:xfrm>
              <a:prstGeom prst="rect">
                <a:avLst/>
              </a:prstGeom>
              <a:noFill/>
              <a:ln w="254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GB" sz="2000" b="1" dirty="0" err="1">
                    <a:latin typeface="+mj-lt"/>
                    <a:cs typeface="Times New Roman" pitchFamily="18" charset="0"/>
                  </a:rPr>
                  <a:t>Priorité</a:t>
                </a:r>
                <a:r>
                  <a:rPr lang="en-GB" sz="2000" b="1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GB" sz="2000" b="1" dirty="0" err="1">
                    <a:latin typeface="+mj-lt"/>
                    <a:cs typeface="Times New Roman" pitchFamily="18" charset="0"/>
                  </a:rPr>
                  <a:t>clinique</a:t>
                </a:r>
                <a:endParaRPr lang="en-GB" sz="2000" b="1" dirty="0">
                  <a:latin typeface="+mj-lt"/>
                  <a:cs typeface="Times New Roman" pitchFamily="18" charset="0"/>
                </a:endParaRPr>
              </a:p>
            </p:txBody>
          </p:sp>
        </p:grpSp>
      </p:grp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1630528" y="5005562"/>
            <a:ext cx="3889375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sm" len="sm"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1" lang="en-GB" sz="2200" b="1" dirty="0">
                <a:solidFill>
                  <a:schemeClr val="tx1"/>
                </a:solidFill>
                <a:latin typeface="+mj-lt"/>
              </a:rPr>
              <a:t>Consultation </a:t>
            </a: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précoce</a:t>
            </a:r>
            <a:endParaRPr kumimoji="1" lang="en-GB" sz="2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Accès</a:t>
            </a:r>
            <a:r>
              <a:rPr kumimoji="1" lang="en-GB" sz="2200" b="1" dirty="0">
                <a:solidFill>
                  <a:schemeClr val="tx1"/>
                </a:solidFill>
                <a:latin typeface="+mj-lt"/>
              </a:rPr>
              <a:t> aux </a:t>
            </a: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soins</a:t>
            </a:r>
            <a:endParaRPr kumimoji="1" lang="en-GB" sz="2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1" lang="en-GB" sz="2200" b="1" dirty="0">
                <a:solidFill>
                  <a:schemeClr val="tx1"/>
                </a:solidFill>
                <a:latin typeface="+mj-lt"/>
              </a:rPr>
              <a:t>Observance du </a:t>
            </a: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traitement</a:t>
            </a:r>
            <a:endParaRPr kumimoji="1" lang="en-GB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6456136" y="5051366"/>
            <a:ext cx="417740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 type="none" w="sm" len="sm"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1" lang="en-GB" sz="2200" b="1" dirty="0">
                <a:solidFill>
                  <a:schemeClr val="tx1"/>
                </a:solidFill>
                <a:latin typeface="+mj-lt"/>
              </a:rPr>
              <a:t>Diagnostic </a:t>
            </a: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éfficace</a:t>
            </a:r>
            <a:r>
              <a:rPr kumimoji="1" lang="en-GB" sz="2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Protocoles</a:t>
            </a:r>
            <a:r>
              <a:rPr kumimoji="1" lang="en-GB" sz="2200" b="1" dirty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cliniques</a:t>
            </a:r>
            <a:r>
              <a:rPr kumimoji="1" lang="en-GB" sz="2200" b="1" dirty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éfficaces</a:t>
            </a:r>
            <a:endParaRPr kumimoji="1" lang="en-GB" sz="2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Soins</a:t>
            </a:r>
            <a:r>
              <a:rPr kumimoji="1" lang="en-GB" sz="2200" b="1" dirty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en-GB" sz="2200" b="1" dirty="0" err="1">
                <a:solidFill>
                  <a:schemeClr val="tx1"/>
                </a:solidFill>
                <a:latin typeface="+mj-lt"/>
              </a:rPr>
              <a:t>éfficaces</a:t>
            </a:r>
            <a:endParaRPr kumimoji="1" lang="en-GB" sz="22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875555" y="2276475"/>
            <a:ext cx="3985147" cy="1908691"/>
            <a:chOff x="-648446" y="2276475"/>
            <a:chExt cx="3985147" cy="1908691"/>
          </a:xfrm>
        </p:grpSpPr>
        <p:sp>
          <p:nvSpPr>
            <p:cNvPr id="27662" name="Text Box 4"/>
            <p:cNvSpPr txBox="1">
              <a:spLocks noChangeArrowheads="1"/>
            </p:cNvSpPr>
            <p:nvPr/>
          </p:nvSpPr>
          <p:spPr bwMode="auto">
            <a:xfrm>
              <a:off x="-648446" y="3475099"/>
              <a:ext cx="3985147" cy="710067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med" len="lg"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kumimoji="1" lang="en-GB" sz="2000" b="1" dirty="0">
                  <a:latin typeface="+mj-lt"/>
                </a:rPr>
                <a:t>Impact au </a:t>
              </a:r>
              <a:r>
                <a:rPr kumimoji="1" lang="en-GB" sz="2000" b="1" dirty="0" err="1">
                  <a:latin typeface="+mj-lt"/>
                </a:rPr>
                <a:t>niveau</a:t>
              </a:r>
              <a:r>
                <a:rPr kumimoji="1" lang="en-GB" sz="2000" b="1" dirty="0">
                  <a:latin typeface="+mj-lt"/>
                </a:rPr>
                <a:t> de </a:t>
              </a:r>
              <a:r>
                <a:rPr kumimoji="1" lang="en-GB" sz="2000" b="1" dirty="0" smtClean="0">
                  <a:latin typeface="+mj-lt"/>
                </a:rPr>
                <a:t>la population</a:t>
              </a:r>
              <a:endParaRPr kumimoji="1" lang="en-GB" sz="2000" b="1" dirty="0">
                <a:latin typeface="+mj-lt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kumimoji="1" lang="en-GB" sz="2000" b="1" dirty="0">
                  <a:latin typeface="+mj-lt"/>
                </a:rPr>
                <a:t>(couverture)</a:t>
              </a:r>
            </a:p>
          </p:txBody>
        </p:sp>
        <p:sp>
          <p:nvSpPr>
            <p:cNvPr id="27654" name="Line 8"/>
            <p:cNvSpPr>
              <a:spLocks noChangeShapeType="1"/>
            </p:cNvSpPr>
            <p:nvPr/>
          </p:nvSpPr>
          <p:spPr bwMode="auto">
            <a:xfrm>
              <a:off x="1331913" y="2852738"/>
              <a:ext cx="0" cy="504825"/>
            </a:xfrm>
            <a:prstGeom prst="line">
              <a:avLst/>
            </a:prstGeom>
            <a:ln>
              <a:headEnd type="none" w="sm" len="sm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7658" name="Rectangle 15"/>
            <p:cNvSpPr>
              <a:spLocks noChangeArrowheads="1"/>
            </p:cNvSpPr>
            <p:nvPr/>
          </p:nvSpPr>
          <p:spPr bwMode="auto">
            <a:xfrm>
              <a:off x="250825" y="2276475"/>
              <a:ext cx="2452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sz="2000" b="1" dirty="0" err="1">
                  <a:latin typeface="+mj-lt"/>
                  <a:cs typeface="Times New Roman" pitchFamily="18" charset="0"/>
                </a:rPr>
                <a:t>Priorité</a:t>
              </a:r>
              <a:r>
                <a:rPr lang="en-GB" sz="2000" b="1" dirty="0">
                  <a:latin typeface="+mj-lt"/>
                  <a:cs typeface="Times New Roman" pitchFamily="18" charset="0"/>
                </a:rPr>
                <a:t> </a:t>
              </a:r>
              <a:r>
                <a:rPr lang="en-GB" sz="2000" b="1" dirty="0" err="1">
                  <a:latin typeface="+mj-lt"/>
                  <a:cs typeface="Times New Roman" pitchFamily="18" charset="0"/>
                </a:rPr>
                <a:t>sociale</a:t>
              </a:r>
              <a:endParaRPr lang="en-US" sz="2000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" name="Groupe 19"/>
          <p:cNvGrpSpPr>
            <a:grpSpLocks/>
          </p:cNvGrpSpPr>
          <p:nvPr/>
        </p:nvGrpSpPr>
        <p:grpSpPr bwMode="auto">
          <a:xfrm>
            <a:off x="1919289" y="4240330"/>
            <a:ext cx="8353425" cy="790575"/>
            <a:chOff x="395536" y="4148138"/>
            <a:chExt cx="8352928" cy="79114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661" name="Line 3"/>
            <p:cNvSpPr>
              <a:spLocks noChangeShapeType="1"/>
            </p:cNvSpPr>
            <p:nvPr/>
          </p:nvSpPr>
          <p:spPr bwMode="auto">
            <a:xfrm>
              <a:off x="395536" y="4148138"/>
              <a:ext cx="8352928" cy="0"/>
            </a:xfrm>
            <a:prstGeom prst="line">
              <a:avLst/>
            </a:prstGeom>
            <a:grpFill/>
            <a:ln w="63500">
              <a:solidFill>
                <a:schemeClr val="accent1"/>
              </a:solidFill>
              <a:miter lim="800000"/>
              <a:headEnd type="none" w="sm" len="sm"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27652" name="AutoShape 6"/>
            <p:cNvSpPr>
              <a:spLocks noChangeArrowheads="1"/>
            </p:cNvSpPr>
            <p:nvPr/>
          </p:nvSpPr>
          <p:spPr bwMode="auto">
            <a:xfrm>
              <a:off x="3995936" y="4220146"/>
              <a:ext cx="936177" cy="719138"/>
            </a:xfrm>
            <a:prstGeom prst="triangle">
              <a:avLst>
                <a:gd name="adj" fmla="val 50000"/>
              </a:avLst>
            </a:prstGeom>
            <a:grpFill/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5505" y="1492431"/>
            <a:ext cx="568251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z="2000" b="1" dirty="0">
                <a:latin typeface="+mj-lt"/>
                <a:ea typeface="+mj-ea"/>
                <a:cs typeface="+mj-cs"/>
                <a:sym typeface="Symbol"/>
              </a:rPr>
              <a:t>Acceptabilité</a:t>
            </a:r>
            <a:r>
              <a:rPr lang="fr-FR" sz="2000" b="1" dirty="0">
                <a:latin typeface="+mj-lt"/>
                <a:ea typeface="+mj-ea"/>
                <a:cs typeface="+mj-cs"/>
              </a:rPr>
              <a:t> </a:t>
            </a:r>
            <a:r>
              <a:rPr lang="fr-FR" sz="2000" b="1" dirty="0" smtClean="0">
                <a:latin typeface="+mj-lt"/>
                <a:ea typeface="+mj-ea"/>
                <a:cs typeface="+mj-cs"/>
              </a:rPr>
              <a:t>d’un </a:t>
            </a:r>
            <a:r>
              <a:rPr lang="fr-FR" sz="2000" b="1" dirty="0">
                <a:latin typeface="+mj-lt"/>
                <a:ea typeface="+mj-ea"/>
                <a:cs typeface="+mj-cs"/>
              </a:rPr>
              <a:t>programme </a:t>
            </a:r>
            <a:r>
              <a:rPr lang="fr-FR" sz="2000" b="1" dirty="0" smtClean="0">
                <a:latin typeface="+mj-lt"/>
                <a:ea typeface="+mj-ea"/>
                <a:cs typeface="+mj-cs"/>
              </a:rPr>
              <a:t>par </a:t>
            </a:r>
            <a:r>
              <a:rPr lang="fr-FR" sz="2000" b="1" dirty="0">
                <a:latin typeface="+mj-lt"/>
                <a:ea typeface="+mj-ea"/>
                <a:cs typeface="+mj-cs"/>
              </a:rPr>
              <a:t>la population</a:t>
            </a:r>
          </a:p>
        </p:txBody>
      </p:sp>
      <p:sp>
        <p:nvSpPr>
          <p:cNvPr id="21" name="Titre 1"/>
          <p:cNvSpPr txBox="1">
            <a:spLocks noGrp="1"/>
          </p:cNvSpPr>
          <p:nvPr>
            <p:ph type="title"/>
          </p:nvPr>
        </p:nvSpPr>
        <p:spPr>
          <a:xfrm>
            <a:off x="1173083" y="178125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</a:rPr>
              <a:t>Prévention des maladies cardiovasculaires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b="1" dirty="0">
                <a:solidFill>
                  <a:srgbClr val="0070C0"/>
                </a:solidFill>
              </a:rPr>
              <a:t>Les 2 stratégies associées</a:t>
            </a:r>
          </a:p>
        </p:txBody>
      </p:sp>
    </p:spTree>
    <p:extLst>
      <p:ext uri="{BB962C8B-B14F-4D97-AF65-F5344CB8AC3E}">
        <p14:creationId xmlns:p14="http://schemas.microsoft.com/office/powerpoint/2010/main" val="217376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28764" y="185365"/>
            <a:ext cx="11519336" cy="5513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/>
              <a:t>Wald NJ, Law MR. A strategy to reduce cardiovascular disease by more than 80%. </a:t>
            </a:r>
            <a:r>
              <a:rPr lang="en-US" sz="900" i="1" dirty="0"/>
              <a:t>BMJ. </a:t>
            </a:r>
            <a:r>
              <a:rPr lang="en-US" sz="900" dirty="0"/>
              <a:t>2003 </a:t>
            </a:r>
            <a:r>
              <a:rPr lang="en-US" sz="900" dirty="0" smtClean="0"/>
              <a:t>Jun </a:t>
            </a:r>
            <a:r>
              <a:rPr lang="fr-FR" sz="900" dirty="0" smtClean="0"/>
              <a:t>28;326(7404</a:t>
            </a:r>
            <a:r>
              <a:rPr lang="fr-FR" sz="900" dirty="0"/>
              <a:t>):1419. Erratum in: </a:t>
            </a:r>
            <a:r>
              <a:rPr lang="fr-FR" sz="900" i="1" dirty="0"/>
              <a:t>BMJ. </a:t>
            </a:r>
            <a:r>
              <a:rPr lang="fr-FR" sz="900" dirty="0"/>
              <a:t>2003 Sep 13;327(7415):586. </a:t>
            </a:r>
            <a:r>
              <a:rPr lang="fr-FR" sz="900" i="1" dirty="0"/>
              <a:t>BMJ. </a:t>
            </a:r>
            <a:r>
              <a:rPr lang="fr-FR" sz="900" dirty="0"/>
              <a:t>2006 Sep;60(9):823</a:t>
            </a:r>
          </a:p>
          <a:p>
            <a:pPr>
              <a:lnSpc>
                <a:spcPct val="100000"/>
              </a:lnSpc>
            </a:pPr>
            <a:r>
              <a:rPr lang="en-US" sz="900" dirty="0" err="1" smtClean="0"/>
              <a:t>MacMahon</a:t>
            </a:r>
            <a:r>
              <a:rPr lang="en-US" sz="900" dirty="0" smtClean="0"/>
              <a:t> </a:t>
            </a:r>
            <a:r>
              <a:rPr lang="en-US" sz="900" dirty="0"/>
              <a:t>S, Rodgers A. The effects of blood pressure reduction in older patients: an overview of fi </a:t>
            </a:r>
            <a:r>
              <a:rPr lang="en-US" sz="900" dirty="0" err="1" smtClean="0"/>
              <a:t>ve</a:t>
            </a:r>
            <a:r>
              <a:rPr lang="en-US" sz="900" dirty="0" smtClean="0"/>
              <a:t> randomized </a:t>
            </a:r>
            <a:r>
              <a:rPr lang="en-US" sz="900" dirty="0"/>
              <a:t>controlled trials in elderly hypertensives. </a:t>
            </a:r>
            <a:r>
              <a:rPr lang="en-US" sz="900" i="1" dirty="0" err="1"/>
              <a:t>Clin</a:t>
            </a:r>
            <a:r>
              <a:rPr lang="en-US" sz="900" i="1" dirty="0"/>
              <a:t> </a:t>
            </a:r>
            <a:r>
              <a:rPr lang="en-US" sz="900" i="1" dirty="0" err="1"/>
              <a:t>Exp</a:t>
            </a:r>
            <a:r>
              <a:rPr lang="en-US" sz="900" i="1" dirty="0"/>
              <a:t> </a:t>
            </a:r>
            <a:r>
              <a:rPr lang="en-US" sz="900" i="1" dirty="0" err="1"/>
              <a:t>Hypertens</a:t>
            </a:r>
            <a:r>
              <a:rPr lang="en-US" sz="900" i="1" dirty="0"/>
              <a:t>. </a:t>
            </a:r>
            <a:r>
              <a:rPr lang="en-US" sz="900" dirty="0"/>
              <a:t>1993;15(6):967–978.</a:t>
            </a:r>
          </a:p>
          <a:p>
            <a:pPr>
              <a:lnSpc>
                <a:spcPct val="100000"/>
              </a:lnSpc>
            </a:pPr>
            <a:r>
              <a:rPr lang="en-US" sz="900" dirty="0" err="1" smtClean="0"/>
              <a:t>Gaziano</a:t>
            </a:r>
            <a:r>
              <a:rPr lang="en-US" sz="900" dirty="0" smtClean="0"/>
              <a:t> </a:t>
            </a:r>
            <a:r>
              <a:rPr lang="en-US" sz="900" dirty="0"/>
              <a:t>TA. Cardiovascular disease in the developing world and its cost-effective management. </a:t>
            </a:r>
            <a:r>
              <a:rPr lang="en-US" sz="900" i="1" dirty="0"/>
              <a:t>Circulation</a:t>
            </a:r>
            <a:r>
              <a:rPr lang="en-US" sz="900" i="1" dirty="0" smtClean="0"/>
              <a:t>. </a:t>
            </a:r>
            <a:r>
              <a:rPr lang="fr-FR" sz="900" dirty="0" smtClean="0"/>
              <a:t>2005;112(23</a:t>
            </a:r>
            <a:r>
              <a:rPr lang="fr-FR" sz="900" dirty="0"/>
              <a:t>):3547–3553.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Yusuf </a:t>
            </a:r>
            <a:r>
              <a:rPr lang="en-US" sz="900" dirty="0"/>
              <a:t>S et al. Effect of potentially </a:t>
            </a:r>
            <a:r>
              <a:rPr lang="en-US" sz="900" dirty="0" err="1"/>
              <a:t>modifi</a:t>
            </a:r>
            <a:r>
              <a:rPr lang="en-US" sz="900" dirty="0"/>
              <a:t> able risk factors associated with myocardial infarction in 52 </a:t>
            </a:r>
            <a:r>
              <a:rPr lang="en-US" sz="900" dirty="0" smtClean="0"/>
              <a:t>countries (</a:t>
            </a:r>
            <a:r>
              <a:rPr lang="en-US" sz="900" dirty="0"/>
              <a:t>the INTERHEART study): case-control study. </a:t>
            </a:r>
            <a:r>
              <a:rPr lang="en-US" sz="900" i="1" dirty="0"/>
              <a:t>Lancet. </a:t>
            </a:r>
            <a:r>
              <a:rPr lang="en-US" sz="900" dirty="0"/>
              <a:t>2004;364(9438):937–952.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Jackson </a:t>
            </a:r>
            <a:r>
              <a:rPr lang="en-US" sz="900" dirty="0"/>
              <a:t>R, Lynch J, Harper S. Preventing coronary heart disease. </a:t>
            </a:r>
            <a:r>
              <a:rPr lang="en-US" sz="900" i="1" dirty="0"/>
              <a:t>BMJ. </a:t>
            </a:r>
            <a:r>
              <a:rPr lang="en-US" sz="900" dirty="0"/>
              <a:t>2006;332(7542):617–618.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WOSCOPS</a:t>
            </a:r>
            <a:r>
              <a:rPr lang="en-US" sz="900" dirty="0"/>
              <a:t>. West of Scotland Coronary Prevention Study: </a:t>
            </a:r>
            <a:r>
              <a:rPr lang="en-US" sz="900" dirty="0" err="1"/>
              <a:t>identifi</a:t>
            </a:r>
            <a:r>
              <a:rPr lang="en-US" sz="900" dirty="0"/>
              <a:t> cation of high-risk groups and </a:t>
            </a:r>
            <a:r>
              <a:rPr lang="en-US" sz="900" dirty="0" smtClean="0"/>
              <a:t>comparison with </a:t>
            </a:r>
            <a:r>
              <a:rPr lang="en-US" sz="900" dirty="0"/>
              <a:t>other cardiovascular intervention trials. </a:t>
            </a:r>
            <a:r>
              <a:rPr lang="en-US" sz="900" i="1" dirty="0"/>
              <a:t>Lancet. </a:t>
            </a:r>
            <a:r>
              <a:rPr lang="en-US" sz="900" dirty="0"/>
              <a:t>1996;348(9038):</a:t>
            </a:r>
            <a:r>
              <a:rPr lang="en-US" sz="900" dirty="0" smtClean="0"/>
              <a:t>1339–1342.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UK </a:t>
            </a:r>
            <a:r>
              <a:rPr lang="en-US" sz="900" dirty="0"/>
              <a:t>Department of Health. Preventing CHD in high-risk patients. In: </a:t>
            </a:r>
            <a:r>
              <a:rPr lang="en-US" sz="900" i="1" dirty="0"/>
              <a:t>Coronary heart disease: National </a:t>
            </a:r>
            <a:r>
              <a:rPr lang="en-US" sz="900" i="1" dirty="0" smtClean="0"/>
              <a:t>Service Framework </a:t>
            </a:r>
            <a:r>
              <a:rPr lang="en-US" sz="900" i="1" dirty="0"/>
              <a:t>for Coronary Heart Disease – Modern standards and service models. </a:t>
            </a:r>
            <a:r>
              <a:rPr lang="en-US" sz="900" dirty="0"/>
              <a:t>Chapter 2. London </a:t>
            </a:r>
            <a:r>
              <a:rPr lang="en-US" sz="900" dirty="0" smtClean="0"/>
              <a:t>2000 </a:t>
            </a:r>
            <a:r>
              <a:rPr lang="fr-FR" sz="900" dirty="0" smtClean="0"/>
              <a:t>(</a:t>
            </a:r>
            <a:r>
              <a:rPr lang="fr-FR" sz="900" dirty="0"/>
              <a:t>http://www.nhis.info/nhis_resources/chdchapter2).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Wilson </a:t>
            </a:r>
            <a:r>
              <a:rPr lang="en-US" sz="900" dirty="0"/>
              <a:t>PW et al. Prediction of coronary heart disease using risk factor categories. </a:t>
            </a:r>
            <a:r>
              <a:rPr lang="en-US" sz="900" i="1" dirty="0"/>
              <a:t>Circulation</a:t>
            </a:r>
            <a:r>
              <a:rPr lang="en-US" sz="900" i="1" dirty="0" smtClean="0"/>
              <a:t>. </a:t>
            </a:r>
            <a:r>
              <a:rPr lang="fr-FR" sz="900" dirty="0" smtClean="0"/>
              <a:t>1998;97(18</a:t>
            </a:r>
            <a:r>
              <a:rPr lang="fr-FR" sz="900" dirty="0"/>
              <a:t>):1837–1847.</a:t>
            </a:r>
          </a:p>
          <a:p>
            <a:pPr>
              <a:lnSpc>
                <a:spcPct val="100000"/>
              </a:lnSpc>
            </a:pPr>
            <a:r>
              <a:rPr lang="en-US" sz="900" dirty="0" err="1" smtClean="0"/>
              <a:t>Assmann</a:t>
            </a:r>
            <a:r>
              <a:rPr lang="en-US" sz="900" dirty="0" smtClean="0"/>
              <a:t> </a:t>
            </a:r>
            <a:r>
              <a:rPr lang="en-US" sz="900" dirty="0"/>
              <a:t>G, Cullen P, Schulte H. Simple scoring scheme for calculating the risk of acute coronary </a:t>
            </a:r>
            <a:r>
              <a:rPr lang="en-US" sz="900" dirty="0" smtClean="0"/>
              <a:t>events based </a:t>
            </a:r>
            <a:r>
              <a:rPr lang="en-US" sz="900" dirty="0"/>
              <a:t>on the 10-year follow-up of the prospective cardiovascular Munster (PROCAM) study. </a:t>
            </a:r>
            <a:r>
              <a:rPr lang="en-US" sz="900" i="1" dirty="0"/>
              <a:t>Circulation</a:t>
            </a:r>
            <a:r>
              <a:rPr lang="en-US" sz="900" i="1" dirty="0" smtClean="0"/>
              <a:t>. </a:t>
            </a:r>
            <a:r>
              <a:rPr lang="fr-FR" sz="900" dirty="0" smtClean="0"/>
              <a:t>2002;105(3</a:t>
            </a:r>
            <a:r>
              <a:rPr lang="fr-FR" sz="900" dirty="0"/>
              <a:t>):310–315.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Conroy </a:t>
            </a:r>
            <a:r>
              <a:rPr lang="en-US" sz="900" dirty="0"/>
              <a:t>RM et al., SCORE Project Group. Estimation of ten-year risk of fatal cardiovascular disease </a:t>
            </a:r>
            <a:r>
              <a:rPr lang="en-US" sz="900" dirty="0" smtClean="0"/>
              <a:t>in Europe</a:t>
            </a:r>
            <a:r>
              <a:rPr lang="en-US" sz="900" dirty="0"/>
              <a:t>: the SCORE project. </a:t>
            </a:r>
            <a:r>
              <a:rPr lang="en-US" sz="900" i="1" dirty="0" err="1"/>
              <a:t>Eur</a:t>
            </a:r>
            <a:r>
              <a:rPr lang="en-US" sz="900" i="1" dirty="0"/>
              <a:t> Heart J. </a:t>
            </a:r>
            <a:r>
              <a:rPr lang="en-US" sz="900" dirty="0"/>
              <a:t>2003;24(11):987–1003.</a:t>
            </a:r>
          </a:p>
          <a:p>
            <a:pPr>
              <a:lnSpc>
                <a:spcPct val="100000"/>
              </a:lnSpc>
            </a:pPr>
            <a:r>
              <a:rPr lang="en-US" sz="900" dirty="0" err="1" smtClean="0"/>
              <a:t>Ferrario</a:t>
            </a:r>
            <a:r>
              <a:rPr lang="en-US" sz="900" dirty="0" smtClean="0"/>
              <a:t> </a:t>
            </a:r>
            <a:r>
              <a:rPr lang="en-US" sz="900" dirty="0"/>
              <a:t>M et al.. Prediction of coronary events in a low incidence population. Assessing accuracy of </a:t>
            </a:r>
            <a:r>
              <a:rPr lang="en-US" sz="900" dirty="0" smtClean="0"/>
              <a:t>the CUORE </a:t>
            </a:r>
            <a:r>
              <a:rPr lang="en-US" sz="900" dirty="0"/>
              <a:t>Cohort Study prediction equation. </a:t>
            </a:r>
            <a:r>
              <a:rPr lang="en-US" sz="900" i="1" dirty="0" err="1"/>
              <a:t>Int</a:t>
            </a:r>
            <a:r>
              <a:rPr lang="en-US" sz="900" i="1" dirty="0"/>
              <a:t> J </a:t>
            </a:r>
            <a:r>
              <a:rPr lang="en-US" sz="900" i="1" dirty="0" err="1"/>
              <a:t>Epidemiol</a:t>
            </a:r>
            <a:r>
              <a:rPr lang="en-US" sz="900" i="1" dirty="0"/>
              <a:t>. </a:t>
            </a:r>
            <a:r>
              <a:rPr lang="en-US" sz="900" dirty="0"/>
              <a:t>2005;34(2):413–421.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Wallis </a:t>
            </a:r>
            <a:r>
              <a:rPr lang="en-US" sz="900" dirty="0"/>
              <a:t>EJ et al. Coronary and cardiovascular risk estimation for primary prevention: validation of the </a:t>
            </a:r>
            <a:r>
              <a:rPr lang="en-US" sz="900" dirty="0" smtClean="0"/>
              <a:t>new </a:t>
            </a:r>
            <a:r>
              <a:rPr lang="en-US" sz="900" dirty="0" err="1" smtClean="0"/>
              <a:t>Sheffi</a:t>
            </a:r>
            <a:r>
              <a:rPr lang="en-US" sz="900" dirty="0" smtClean="0"/>
              <a:t> </a:t>
            </a:r>
            <a:r>
              <a:rPr lang="en-US" sz="900" dirty="0" err="1"/>
              <a:t>eld</a:t>
            </a:r>
            <a:r>
              <a:rPr lang="en-US" sz="900" dirty="0"/>
              <a:t> table in the 1995 Scottish health survey population. </a:t>
            </a:r>
            <a:r>
              <a:rPr lang="en-US" sz="900" i="1" dirty="0"/>
              <a:t>BMJ. </a:t>
            </a:r>
            <a:r>
              <a:rPr lang="en-US" sz="900" dirty="0"/>
              <a:t>2000;320:671–676.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Williams </a:t>
            </a:r>
            <a:r>
              <a:rPr lang="en-US" sz="900" dirty="0"/>
              <a:t>B et al., BHS guidelines working party, for the British Hypertension Society. British </a:t>
            </a:r>
            <a:r>
              <a:rPr lang="en-US" sz="900" dirty="0" smtClean="0"/>
              <a:t>Hypertension Society </a:t>
            </a:r>
            <a:r>
              <a:rPr lang="en-US" sz="900" dirty="0"/>
              <a:t>guidelines for hypertension management 2004 (BHS-IV): summary. </a:t>
            </a:r>
            <a:r>
              <a:rPr lang="en-US" sz="900" i="1" dirty="0"/>
              <a:t>BMJ. </a:t>
            </a:r>
            <a:r>
              <a:rPr lang="en-US" sz="900" dirty="0"/>
              <a:t>2004;328(7440):634–640.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British </a:t>
            </a:r>
            <a:r>
              <a:rPr lang="en-US" sz="900" dirty="0"/>
              <a:t>Heart Foundation. </a:t>
            </a:r>
            <a:r>
              <a:rPr lang="en-US" sz="900" i="1" dirty="0"/>
              <a:t>Updated guidelines on CVD Risk assessment. </a:t>
            </a:r>
            <a:r>
              <a:rPr lang="en-US" sz="900" dirty="0" err="1"/>
              <a:t>Factfi</a:t>
            </a:r>
            <a:r>
              <a:rPr lang="en-US" sz="900" dirty="0"/>
              <a:t> le </a:t>
            </a:r>
            <a:r>
              <a:rPr lang="en-US" sz="900" dirty="0" smtClean="0"/>
              <a:t>08/2004 </a:t>
            </a:r>
            <a:r>
              <a:rPr lang="fr-FR" sz="900" dirty="0" smtClean="0"/>
              <a:t>(</a:t>
            </a:r>
            <a:r>
              <a:rPr lang="fr-FR" sz="900" dirty="0"/>
              <a:t>http://www.bhf.org.uk/professionals/index.asp?secID=15&amp;secondlevel=471&amp;thirdlevel=970&amp;artID=5446).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McCormack </a:t>
            </a:r>
            <a:r>
              <a:rPr lang="en-US" sz="900" dirty="0"/>
              <a:t>JP, Levine M, </a:t>
            </a:r>
            <a:r>
              <a:rPr lang="en-US" sz="900" dirty="0" err="1"/>
              <a:t>Rango</a:t>
            </a:r>
            <a:r>
              <a:rPr lang="en-US" sz="900" dirty="0"/>
              <a:t> RE. Primary prevention of heart disease and stroke: a </a:t>
            </a:r>
            <a:r>
              <a:rPr lang="en-US" sz="900" dirty="0" err="1"/>
              <a:t>simplifi</a:t>
            </a:r>
            <a:r>
              <a:rPr lang="en-US" sz="900" dirty="0"/>
              <a:t> </a:t>
            </a:r>
            <a:r>
              <a:rPr lang="en-US" sz="900" dirty="0" err="1"/>
              <a:t>ed</a:t>
            </a:r>
            <a:r>
              <a:rPr lang="en-US" sz="900" dirty="0"/>
              <a:t> </a:t>
            </a:r>
            <a:r>
              <a:rPr lang="en-US" sz="900" dirty="0" smtClean="0"/>
              <a:t>approach to </a:t>
            </a:r>
            <a:r>
              <a:rPr lang="en-US" sz="900" dirty="0"/>
              <a:t>estimating risk of events and making drug treatment decisions. </a:t>
            </a:r>
            <a:r>
              <a:rPr lang="en-US" sz="900" i="1" dirty="0"/>
              <a:t>Can Med </a:t>
            </a:r>
            <a:r>
              <a:rPr lang="en-US" sz="900" i="1" dirty="0" err="1"/>
              <a:t>Assoc</a:t>
            </a:r>
            <a:r>
              <a:rPr lang="en-US" sz="900" i="1" dirty="0"/>
              <a:t> J. </a:t>
            </a:r>
            <a:r>
              <a:rPr lang="en-US" sz="900" dirty="0"/>
              <a:t>1997;157:422–428.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Jackson </a:t>
            </a:r>
            <a:r>
              <a:rPr lang="en-US" sz="900" dirty="0"/>
              <a:t>R. Updated New Zealand cardiovascular risk-</a:t>
            </a:r>
            <a:r>
              <a:rPr lang="en-US" sz="900" dirty="0" err="1"/>
              <a:t>benefi</a:t>
            </a:r>
            <a:r>
              <a:rPr lang="en-US" sz="900" dirty="0"/>
              <a:t> t prediction guide. </a:t>
            </a:r>
            <a:r>
              <a:rPr lang="en-US" sz="900" i="1" dirty="0"/>
              <a:t>BMJ. </a:t>
            </a:r>
            <a:r>
              <a:rPr lang="en-US" sz="900" dirty="0"/>
              <a:t>2000;320:709–710.</a:t>
            </a:r>
          </a:p>
          <a:p>
            <a:pPr>
              <a:lnSpc>
                <a:spcPct val="100000"/>
              </a:lnSpc>
            </a:pPr>
            <a:r>
              <a:rPr lang="en-US" sz="900" dirty="0" smtClean="0"/>
              <a:t>Wood </a:t>
            </a:r>
            <a:r>
              <a:rPr lang="en-US" sz="900" dirty="0"/>
              <a:t>D et al. Prevention of coronary heart disease in clinical practice: recommendations of the Second </a:t>
            </a:r>
            <a:r>
              <a:rPr lang="en-US" sz="900" dirty="0" smtClean="0"/>
              <a:t>Joint Task </a:t>
            </a:r>
            <a:r>
              <a:rPr lang="en-US" sz="900" dirty="0"/>
              <a:t>Force of European and other Societies on Coronary Prevention. </a:t>
            </a:r>
            <a:r>
              <a:rPr lang="en-US" sz="900" i="1" dirty="0"/>
              <a:t>Atherosclerosis. </a:t>
            </a:r>
            <a:r>
              <a:rPr lang="en-US" sz="900" dirty="0"/>
              <a:t>1998;140(2):199–270.</a:t>
            </a:r>
          </a:p>
          <a:p>
            <a:pPr>
              <a:lnSpc>
                <a:spcPct val="100000"/>
              </a:lnSpc>
            </a:pPr>
            <a:r>
              <a:rPr lang="en-US" sz="900" dirty="0" err="1" smtClean="0"/>
              <a:t>D’Agostino</a:t>
            </a:r>
            <a:r>
              <a:rPr lang="en-US" sz="900" dirty="0" smtClean="0"/>
              <a:t> </a:t>
            </a:r>
            <a:r>
              <a:rPr lang="en-US" sz="900" dirty="0"/>
              <a:t>RB </a:t>
            </a:r>
            <a:r>
              <a:rPr lang="en-US" sz="900" dirty="0" err="1"/>
              <a:t>Sr</a:t>
            </a:r>
            <a:r>
              <a:rPr lang="en-US" sz="900" dirty="0"/>
              <a:t> et al. CHD Risk Prediction Group. Validation of the Framingham coronary heart </a:t>
            </a:r>
            <a:r>
              <a:rPr lang="en-US" sz="900" dirty="0" smtClean="0"/>
              <a:t>disease </a:t>
            </a:r>
            <a:r>
              <a:rPr lang="fr-FR" sz="900" dirty="0" err="1" smtClean="0"/>
              <a:t>prediction</a:t>
            </a:r>
            <a:r>
              <a:rPr lang="fr-FR" sz="900" dirty="0" smtClean="0"/>
              <a:t> </a:t>
            </a:r>
            <a:r>
              <a:rPr lang="fr-FR" sz="900" dirty="0"/>
              <a:t>scores: </a:t>
            </a:r>
            <a:r>
              <a:rPr lang="fr-FR" sz="900" dirty="0" err="1"/>
              <a:t>results</a:t>
            </a:r>
            <a:r>
              <a:rPr lang="fr-FR" sz="900" dirty="0"/>
              <a:t> of a multiple </a:t>
            </a:r>
            <a:r>
              <a:rPr lang="fr-FR" sz="900" dirty="0" err="1"/>
              <a:t>ethnic</a:t>
            </a:r>
            <a:r>
              <a:rPr lang="fr-FR" sz="900" dirty="0"/>
              <a:t> groups investigation. </a:t>
            </a:r>
            <a:r>
              <a:rPr lang="fr-FR" sz="900" i="1" dirty="0"/>
              <a:t>JAMA. </a:t>
            </a:r>
            <a:r>
              <a:rPr lang="fr-FR" sz="900" dirty="0"/>
              <a:t>2001;286(2):180–187.</a:t>
            </a:r>
          </a:p>
        </p:txBody>
      </p:sp>
    </p:spTree>
    <p:extLst>
      <p:ext uri="{BB962C8B-B14F-4D97-AF65-F5344CB8AC3E}">
        <p14:creationId xmlns:p14="http://schemas.microsoft.com/office/powerpoint/2010/main" val="2192962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4230" t="12851" r="33998" b="9522"/>
          <a:stretch/>
        </p:blipFill>
        <p:spPr>
          <a:xfrm>
            <a:off x="4157330" y="367622"/>
            <a:ext cx="4561367" cy="62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27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3175" y="2366963"/>
            <a:ext cx="4565649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ce réservé du contenu 9"/>
          <p:cNvPicPr>
            <a:picLocks noChangeAspect="1"/>
          </p:cNvPicPr>
          <p:nvPr/>
        </p:nvPicPr>
        <p:blipFill rotWithShape="1">
          <a:blip r:embed="rId3"/>
          <a:srcRect l="39838" t="31900" r="53421" b="51174"/>
          <a:stretch/>
        </p:blipFill>
        <p:spPr>
          <a:xfrm>
            <a:off x="7179210" y="1134600"/>
            <a:ext cx="881577" cy="1112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1295" t="29804" r="70419" b="54711"/>
          <a:stretch/>
        </p:blipFill>
        <p:spPr>
          <a:xfrm>
            <a:off x="4684540" y="1153056"/>
            <a:ext cx="1041010" cy="1093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ZoneTexte 6"/>
          <p:cNvSpPr txBox="1"/>
          <p:nvPr/>
        </p:nvSpPr>
        <p:spPr>
          <a:xfrm>
            <a:off x="623666" y="1830626"/>
            <a:ext cx="3334044" cy="908864"/>
          </a:xfrm>
          <a:prstGeom prst="wedgeEllipseCallout">
            <a:avLst>
              <a:gd name="adj1" fmla="val 78996"/>
              <a:gd name="adj2" fmla="val 136479"/>
            </a:avLst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2 stratégies sont complémentaires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99936" y="1220845"/>
            <a:ext cx="3559967" cy="908864"/>
          </a:xfrm>
          <a:prstGeom prst="wedgeEllipseCallout">
            <a:avLst>
              <a:gd name="adj1" fmla="val -76368"/>
              <a:gd name="adj2" fmla="val 200353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Merci pour votre attention; des questions?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6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 rot="20311793">
            <a:off x="9817069" y="4458817"/>
            <a:ext cx="1943100" cy="577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" pitchFamily="34" charset="0"/>
              </a:rPr>
              <a:t>Risque 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" pitchFamily="34" charset="0"/>
              </a:rPr>
              <a:t>global 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2532" name="Groupe 28"/>
          <p:cNvGrpSpPr>
            <a:grpSpLocks/>
          </p:cNvGrpSpPr>
          <p:nvPr/>
        </p:nvGrpSpPr>
        <p:grpSpPr bwMode="auto">
          <a:xfrm>
            <a:off x="641619" y="1097798"/>
            <a:ext cx="10294669" cy="5434681"/>
            <a:chOff x="-1530951" y="896620"/>
            <a:chExt cx="10294978" cy="5433695"/>
          </a:xfrm>
          <a:noFill/>
        </p:grpSpPr>
        <p:grpSp>
          <p:nvGrpSpPr>
            <p:cNvPr id="22533" name="Group 4"/>
            <p:cNvGrpSpPr>
              <a:grpSpLocks/>
            </p:cNvGrpSpPr>
            <p:nvPr/>
          </p:nvGrpSpPr>
          <p:grpSpPr bwMode="auto">
            <a:xfrm>
              <a:off x="-1530951" y="896620"/>
              <a:ext cx="10294978" cy="5433695"/>
              <a:chOff x="-2000" y="1413"/>
              <a:chExt cx="14193" cy="8557"/>
            </a:xfrm>
            <a:grpFill/>
          </p:grpSpPr>
          <p:sp>
            <p:nvSpPr>
              <p:cNvPr id="22539" name="Text Box 5"/>
              <p:cNvSpPr txBox="1">
                <a:spLocks noChangeArrowheads="1"/>
              </p:cNvSpPr>
              <p:nvPr/>
            </p:nvSpPr>
            <p:spPr bwMode="auto">
              <a:xfrm>
                <a:off x="-1794" y="8143"/>
                <a:ext cx="8811" cy="12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fr-FR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Déterminants </a:t>
                </a:r>
                <a:r>
                  <a:rPr lang="fr-FR" altLang="fr-FR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du risque</a:t>
                </a:r>
                <a:r>
                  <a:rPr lang="fr-FR" altLang="fr-FR" dirty="0">
                    <a:latin typeface="Calibri" panose="020F0502020204030204" pitchFamily="34" charset="0"/>
                  </a:rPr>
                  <a:t> : caractéristiques individuelles ou collectives susceptibles d’influer directement ou indirectement sur l’état de santé</a:t>
                </a:r>
                <a:endParaRPr lang="fr-FR" altLang="fr-FR" sz="3200" dirty="0"/>
              </a:p>
            </p:txBody>
          </p:sp>
          <p:sp>
            <p:nvSpPr>
              <p:cNvPr id="22540" name="Text Box 6"/>
              <p:cNvSpPr txBox="1">
                <a:spLocks noChangeArrowheads="1"/>
              </p:cNvSpPr>
              <p:nvPr/>
            </p:nvSpPr>
            <p:spPr bwMode="auto">
              <a:xfrm>
                <a:off x="-2000" y="5741"/>
                <a:ext cx="7619" cy="13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fr-FR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Marqueurs de risque</a:t>
                </a:r>
                <a:r>
                  <a:rPr lang="fr-FR" altLang="fr-FR" sz="2000" dirty="0">
                    <a:latin typeface="Calibri" panose="020F0502020204030204" pitchFamily="34" charset="0"/>
                  </a:rPr>
                  <a:t> : caractères personnels ou de milieux non contrôlables </a:t>
                </a:r>
                <a:r>
                  <a:rPr lang="fr-FR" altLang="fr-FR" sz="2000" dirty="0" err="1">
                    <a:latin typeface="Calibri" panose="020F0502020204030204" pitchFamily="34" charset="0"/>
                  </a:rPr>
                  <a:t>épidémiologiquement</a:t>
                </a:r>
                <a:r>
                  <a:rPr lang="fr-FR" altLang="fr-FR" sz="2000" dirty="0">
                    <a:latin typeface="Calibri" panose="020F0502020204030204" pitchFamily="34" charset="0"/>
                  </a:rPr>
                  <a:t>, qui déterminent des personnes vulnérables aux FR</a:t>
                </a:r>
                <a:endParaRPr lang="fr-FR" altLang="fr-FR" sz="3600" dirty="0"/>
              </a:p>
            </p:txBody>
          </p:sp>
          <p:sp>
            <p:nvSpPr>
              <p:cNvPr id="22541" name="Text Box 7"/>
              <p:cNvSpPr txBox="1">
                <a:spLocks noChangeArrowheads="1"/>
              </p:cNvSpPr>
              <p:nvPr/>
            </p:nvSpPr>
            <p:spPr bwMode="auto">
              <a:xfrm>
                <a:off x="-2000" y="1659"/>
                <a:ext cx="8414" cy="37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fr-FR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Facteurs de </a:t>
                </a:r>
                <a:r>
                  <a:rPr lang="fr-FR" altLang="fr-FR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risque </a:t>
                </a:r>
                <a:r>
                  <a:rPr lang="fr-FR" altLang="fr-FR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(FR </a:t>
                </a:r>
                <a:r>
                  <a:rPr lang="fr-FR" altLang="fr-FR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fr-FR" altLang="fr-FR" sz="2000" dirty="0">
                    <a:latin typeface="Calibri" panose="020F0502020204030204" pitchFamily="34" charset="0"/>
                  </a:rPr>
                  <a:t> </a:t>
                </a:r>
                <a:r>
                  <a:rPr lang="fr-FR" altLang="fr-FR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directs: </a:t>
                </a:r>
                <a:r>
                  <a:rPr lang="fr-FR" altLang="fr-FR" sz="2000" dirty="0">
                    <a:latin typeface="Calibri" panose="020F0502020204030204" pitchFamily="34" charset="0"/>
                  </a:rPr>
                  <a:t>caractères personnels ou de milieux statistiquement lié à la maladie : lien causal*</a:t>
                </a:r>
              </a:p>
              <a:p>
                <a:pPr eaLnBrk="1" hangingPunct="1">
                  <a:spcAft>
                    <a:spcPts val="1000"/>
                  </a:spcAft>
                </a:pPr>
                <a:endParaRPr lang="fr-FR" altLang="fr-FR" sz="2000" dirty="0">
                  <a:latin typeface="Calibri" panose="020F0502020204030204" pitchFamily="34" charset="0"/>
                </a:endParaRPr>
              </a:p>
              <a:p>
                <a:pPr eaLnBrk="1" hangingPunct="1">
                  <a:spcAft>
                    <a:spcPts val="1000"/>
                  </a:spcAft>
                </a:pPr>
                <a:r>
                  <a:rPr lang="fr-FR" altLang="fr-FR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FR indirects </a:t>
                </a:r>
                <a:r>
                  <a:rPr lang="fr-FR" altLang="fr-FR" sz="2000" dirty="0">
                    <a:latin typeface="Calibri" panose="020F0502020204030204" pitchFamily="34" charset="0"/>
                  </a:rPr>
                  <a:t>(dépendant) : agissent par aggravation des facteurs de risque directs</a:t>
                </a:r>
                <a:endParaRPr lang="fr-FR" altLang="fr-FR" sz="3600" dirty="0"/>
              </a:p>
            </p:txBody>
          </p:sp>
          <p:grpSp>
            <p:nvGrpSpPr>
              <p:cNvPr id="22542" name="Group 8"/>
              <p:cNvGrpSpPr>
                <a:grpSpLocks/>
              </p:cNvGrpSpPr>
              <p:nvPr/>
            </p:nvGrpSpPr>
            <p:grpSpPr bwMode="auto">
              <a:xfrm>
                <a:off x="6501" y="1413"/>
                <a:ext cx="5692" cy="8557"/>
                <a:chOff x="6501" y="1413"/>
                <a:chExt cx="5692" cy="8557"/>
              </a:xfrm>
              <a:grpFill/>
            </p:grpSpPr>
            <p:sp>
              <p:nvSpPr>
                <p:cNvPr id="22543" name="AutoShape 9"/>
                <p:cNvSpPr>
                  <a:spLocks noChangeArrowheads="1"/>
                </p:cNvSpPr>
                <p:nvPr/>
              </p:nvSpPr>
              <p:spPr bwMode="auto">
                <a:xfrm>
                  <a:off x="7311" y="1413"/>
                  <a:ext cx="1887" cy="1260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006600"/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b="1" dirty="0">
                      <a:latin typeface="Calibri" panose="020F0502020204030204" pitchFamily="34" charset="0"/>
                    </a:rPr>
                    <a:t>MCV</a:t>
                  </a:r>
                </a:p>
              </p:txBody>
            </p:sp>
            <p:grpSp>
              <p:nvGrpSpPr>
                <p:cNvPr id="22544" name="Group 10"/>
                <p:cNvGrpSpPr>
                  <a:grpSpLocks/>
                </p:cNvGrpSpPr>
                <p:nvPr/>
              </p:nvGrpSpPr>
              <p:grpSpPr bwMode="auto">
                <a:xfrm>
                  <a:off x="6501" y="2669"/>
                  <a:ext cx="5692" cy="7301"/>
                  <a:chOff x="6501" y="2669"/>
                  <a:chExt cx="5692" cy="7301"/>
                </a:xfrm>
                <a:grpFill/>
              </p:grpSpPr>
              <p:sp>
                <p:nvSpPr>
                  <p:cNvPr id="2254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90" y="3020"/>
                    <a:ext cx="2603" cy="8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fr-FR" altLang="fr-FR" sz="2400" b="1">
                        <a:latin typeface="Calibri" panose="020F0502020204030204" pitchFamily="34" charset="0"/>
                      </a:rPr>
                      <a:t>Modifiables</a:t>
                    </a:r>
                    <a:endParaRPr lang="fr-FR" altLang="fr-FR" sz="2400"/>
                  </a:p>
                </p:txBody>
              </p:sp>
              <p:cxnSp>
                <p:nvCxnSpPr>
                  <p:cNvPr id="22546" name="AutoShape 12"/>
                  <p:cNvCxnSpPr>
                    <a:cxnSpLocks noChangeShapeType="1"/>
                    <a:stCxn id="22545" idx="2"/>
                  </p:cNvCxnSpPr>
                  <p:nvPr/>
                </p:nvCxnSpPr>
                <p:spPr bwMode="auto">
                  <a:xfrm flipH="1">
                    <a:off x="8995" y="3820"/>
                    <a:ext cx="1897" cy="1355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/>
                </p:spPr>
              </p:cxnSp>
              <p:cxnSp>
                <p:nvCxnSpPr>
                  <p:cNvPr id="22547" name="AutoShape 1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293" y="3700"/>
                    <a:ext cx="1588" cy="113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/>
                </p:spPr>
              </p:cxnSp>
              <p:grpSp>
                <p:nvGrpSpPr>
                  <p:cNvPr id="2254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501" y="2669"/>
                    <a:ext cx="3520" cy="7301"/>
                    <a:chOff x="6501" y="2669"/>
                    <a:chExt cx="3520" cy="7301"/>
                  </a:xfrm>
                  <a:grpFill/>
                </p:grpSpPr>
                <p:sp>
                  <p:nvSpPr>
                    <p:cNvPr id="35856" name="Rectangle 1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7483" y="7223"/>
                      <a:ext cx="1512" cy="2747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accent2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defRPr/>
                      </a:pPr>
                      <a:endParaRPr lang="fr-FR" sz="2400" dirty="0"/>
                    </a:p>
                  </p:txBody>
                </p:sp>
                <p:sp>
                  <p:nvSpPr>
                    <p:cNvPr id="22550" name="AutoShape 1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6501" y="5261"/>
                      <a:ext cx="3520" cy="1960"/>
                    </a:xfrm>
                    <a:custGeom>
                      <a:avLst/>
                      <a:gdLst>
                        <a:gd name="T0" fmla="*/ 13 w 21600"/>
                        <a:gd name="T1" fmla="*/ 1 h 21600"/>
                        <a:gd name="T2" fmla="*/ 8 w 21600"/>
                        <a:gd name="T3" fmla="*/ 1 h 21600"/>
                        <a:gd name="T4" fmla="*/ 2 w 21600"/>
                        <a:gd name="T5" fmla="*/ 1 h 21600"/>
                        <a:gd name="T6" fmla="*/ 8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498 w 21600"/>
                        <a:gd name="T13" fmla="*/ 4496 h 21600"/>
                        <a:gd name="T14" fmla="*/ 17102 w 21600"/>
                        <a:gd name="T15" fmla="*/ 1710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6600"/>
                      </a:solidFill>
                      <a:prstDash val="sysDash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551" name="AutoShape 1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6501" y="3967"/>
                      <a:ext cx="3520" cy="1300"/>
                    </a:xfrm>
                    <a:custGeom>
                      <a:avLst/>
                      <a:gdLst>
                        <a:gd name="T0" fmla="*/ 13 w 21600"/>
                        <a:gd name="T1" fmla="*/ 0 h 21600"/>
                        <a:gd name="T2" fmla="*/ 8 w 21600"/>
                        <a:gd name="T3" fmla="*/ 0 h 21600"/>
                        <a:gd name="T4" fmla="*/ 2 w 21600"/>
                        <a:gd name="T5" fmla="*/ 0 h 21600"/>
                        <a:gd name="T6" fmla="*/ 8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498 w 21600"/>
                        <a:gd name="T13" fmla="*/ 4503 h 21600"/>
                        <a:gd name="T14" fmla="*/ 17102 w 21600"/>
                        <a:gd name="T15" fmla="*/ 17097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6600"/>
                      </a:solidFill>
                      <a:prstDash val="sysDash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552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6761" y="2669"/>
                      <a:ext cx="2980" cy="1300"/>
                    </a:xfrm>
                    <a:custGeom>
                      <a:avLst/>
                      <a:gdLst>
                        <a:gd name="T0" fmla="*/ 7 w 21600"/>
                        <a:gd name="T1" fmla="*/ 0 h 21600"/>
                        <a:gd name="T2" fmla="*/ 4 w 21600"/>
                        <a:gd name="T3" fmla="*/ 0 h 21600"/>
                        <a:gd name="T4" fmla="*/ 1 w 21600"/>
                        <a:gd name="T5" fmla="*/ 0 h 21600"/>
                        <a:gd name="T6" fmla="*/ 4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03 h 21600"/>
                        <a:gd name="T14" fmla="*/ 17099 w 21600"/>
                        <a:gd name="T15" fmla="*/ 17097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6600"/>
                      </a:solidFill>
                      <a:prstDash val="sysDash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</p:grpSp>
        <p:grpSp>
          <p:nvGrpSpPr>
            <p:cNvPr id="22534" name="Groupe 27"/>
            <p:cNvGrpSpPr>
              <a:grpSpLocks/>
            </p:cNvGrpSpPr>
            <p:nvPr/>
          </p:nvGrpSpPr>
          <p:grpSpPr bwMode="auto">
            <a:xfrm>
              <a:off x="4856579" y="2114065"/>
              <a:ext cx="2107975" cy="4000900"/>
              <a:chOff x="4856579" y="2114065"/>
              <a:chExt cx="2107975" cy="4000900"/>
            </a:xfrm>
            <a:grpFill/>
          </p:grpSpPr>
          <p:sp>
            <p:nvSpPr>
              <p:cNvPr id="22535" name="ZoneTexte 23"/>
              <p:cNvSpPr txBox="1">
                <a:spLocks noChangeArrowheads="1"/>
              </p:cNvSpPr>
              <p:nvPr/>
            </p:nvSpPr>
            <p:spPr bwMode="auto">
              <a:xfrm>
                <a:off x="4856579" y="2114065"/>
                <a:ext cx="2102519" cy="3175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FR directs</a:t>
                </a:r>
                <a:endParaRPr lang="fr-FR" altLang="fr-FR" sz="3200" dirty="0"/>
              </a:p>
            </p:txBody>
          </p:sp>
          <p:sp>
            <p:nvSpPr>
              <p:cNvPr id="22536" name="ZoneTexte 24"/>
              <p:cNvSpPr txBox="1">
                <a:spLocks noChangeArrowheads="1"/>
              </p:cNvSpPr>
              <p:nvPr/>
            </p:nvSpPr>
            <p:spPr bwMode="auto">
              <a:xfrm>
                <a:off x="5009931" y="2934485"/>
                <a:ext cx="1954623" cy="3175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FR indirects</a:t>
                </a:r>
                <a:endParaRPr lang="fr-FR" altLang="fr-FR" sz="3200" dirty="0"/>
              </a:p>
            </p:txBody>
          </p:sp>
          <p:sp>
            <p:nvSpPr>
              <p:cNvPr id="22537" name="ZoneTexte 25"/>
              <p:cNvSpPr txBox="1">
                <a:spLocks noChangeArrowheads="1"/>
              </p:cNvSpPr>
              <p:nvPr/>
            </p:nvSpPr>
            <p:spPr bwMode="auto">
              <a:xfrm>
                <a:off x="5076056" y="3717032"/>
                <a:ext cx="1656184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Marqueurs </a:t>
                </a:r>
                <a:r>
                  <a:rPr lang="fr-FR" altLang="fr-FR" dirty="0">
                    <a:latin typeface="Calibri" panose="020F0502020204030204" pitchFamily="34" charset="0"/>
                  </a:rPr>
                  <a:t>de risque</a:t>
                </a:r>
              </a:p>
            </p:txBody>
          </p:sp>
          <p:sp>
            <p:nvSpPr>
              <p:cNvPr id="22538" name="ZoneTexte 26"/>
              <p:cNvSpPr txBox="1">
                <a:spLocks noChangeArrowheads="1"/>
              </p:cNvSpPr>
              <p:nvPr/>
            </p:nvSpPr>
            <p:spPr bwMode="auto">
              <a:xfrm rot="18393163">
                <a:off x="5148530" y="5028394"/>
                <a:ext cx="1526792" cy="64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Déterminants</a:t>
                </a:r>
              </a:p>
              <a:p>
                <a:pPr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 </a:t>
                </a:r>
                <a:r>
                  <a:rPr lang="fr-FR" altLang="fr-FR" dirty="0">
                    <a:latin typeface="Calibri" panose="020F0502020204030204" pitchFamily="34" charset="0"/>
                  </a:rPr>
                  <a:t>du risque</a:t>
                </a:r>
                <a:endParaRPr lang="fr-FR" altLang="fr-FR" sz="3200" dirty="0"/>
              </a:p>
            </p:txBody>
          </p:sp>
        </p:grpSp>
      </p:grp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910141" y="-126152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cardiovasculaire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7135" y="667889"/>
            <a:ext cx="4202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FR cardiovasculaires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e 28"/>
          <p:cNvGrpSpPr>
            <a:grpSpLocks/>
          </p:cNvGrpSpPr>
          <p:nvPr/>
        </p:nvGrpSpPr>
        <p:grpSpPr bwMode="auto">
          <a:xfrm>
            <a:off x="885172" y="1354599"/>
            <a:ext cx="10330936" cy="5380056"/>
            <a:chOff x="-1567219" y="1092200"/>
            <a:chExt cx="10331246" cy="5379085"/>
          </a:xfrm>
        </p:grpSpPr>
        <p:grpSp>
          <p:nvGrpSpPr>
            <p:cNvPr id="22533" name="Group 4"/>
            <p:cNvGrpSpPr>
              <a:grpSpLocks/>
            </p:cNvGrpSpPr>
            <p:nvPr/>
          </p:nvGrpSpPr>
          <p:grpSpPr bwMode="auto">
            <a:xfrm>
              <a:off x="-1567219" y="1092200"/>
              <a:ext cx="10331246" cy="5379085"/>
              <a:chOff x="-2050" y="1721"/>
              <a:chExt cx="14243" cy="8471"/>
            </a:xfrm>
          </p:grpSpPr>
          <p:sp>
            <p:nvSpPr>
              <p:cNvPr id="22539" name="Text Box 5"/>
              <p:cNvSpPr txBox="1">
                <a:spLocks noChangeArrowheads="1"/>
              </p:cNvSpPr>
              <p:nvPr/>
            </p:nvSpPr>
            <p:spPr bwMode="auto">
              <a:xfrm>
                <a:off x="-2050" y="7307"/>
                <a:ext cx="8811" cy="288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fr-FR" altLang="fr-FR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Déterminants </a:t>
                </a:r>
                <a:r>
                  <a:rPr lang="fr-FR" altLang="fr-FR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du risque</a:t>
                </a:r>
                <a:r>
                  <a:rPr lang="fr-FR" altLang="fr-FR" dirty="0">
                    <a:latin typeface="Calibri" panose="020F0502020204030204" pitchFamily="34" charset="0"/>
                  </a:rPr>
                  <a:t> : </a:t>
                </a:r>
                <a:endParaRPr lang="fr-FR" altLang="fr-FR" dirty="0" smtClean="0">
                  <a:latin typeface="Calibri" panose="020F0502020204030204" pitchFamily="34" charset="0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Être </a:t>
                </a:r>
                <a:r>
                  <a:rPr lang="fr-FR" altLang="fr-FR" dirty="0">
                    <a:latin typeface="Calibri" panose="020F0502020204030204" pitchFamily="34" charset="0"/>
                  </a:rPr>
                  <a:t>inactif ou en situation d’insécurité </a:t>
                </a:r>
                <a:r>
                  <a:rPr lang="fr-FR" altLang="fr-FR" dirty="0" smtClean="0">
                    <a:latin typeface="Calibri" panose="020F0502020204030204" pitchFamily="34" charset="0"/>
                  </a:rPr>
                  <a:t>sociale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dirty="0">
                    <a:latin typeface="Calibri" panose="020F0502020204030204" pitchFamily="34" charset="0"/>
                  </a:rPr>
                  <a:t>L’isolement </a:t>
                </a:r>
                <a:r>
                  <a:rPr lang="fr-FR" altLang="fr-FR" dirty="0" smtClean="0">
                    <a:latin typeface="Calibri" panose="020F0502020204030204" pitchFamily="34" charset="0"/>
                  </a:rPr>
                  <a:t>social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La </a:t>
                </a:r>
                <a:r>
                  <a:rPr lang="fr-FR" altLang="fr-FR" dirty="0">
                    <a:latin typeface="Calibri" panose="020F0502020204030204" pitchFamily="34" charset="0"/>
                  </a:rPr>
                  <a:t>pollution </a:t>
                </a:r>
                <a:r>
                  <a:rPr lang="fr-FR" altLang="fr-FR" dirty="0" smtClean="0">
                    <a:latin typeface="Calibri" panose="020F0502020204030204" pitchFamily="34" charset="0"/>
                  </a:rPr>
                  <a:t>atmosphérique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Les </a:t>
                </a:r>
                <a:r>
                  <a:rPr lang="fr-FR" altLang="fr-FR" dirty="0">
                    <a:latin typeface="Calibri" panose="020F0502020204030204" pitchFamily="34" charset="0"/>
                  </a:rPr>
                  <a:t>températures </a:t>
                </a:r>
                <a:r>
                  <a:rPr lang="fr-FR" altLang="fr-FR" dirty="0" smtClean="0">
                    <a:latin typeface="Calibri" panose="020F0502020204030204" pitchFamily="34" charset="0"/>
                  </a:rPr>
                  <a:t>extrêmes</a:t>
                </a:r>
              </a:p>
            </p:txBody>
          </p:sp>
          <p:grpSp>
            <p:nvGrpSpPr>
              <p:cNvPr id="22542" name="Group 8"/>
              <p:cNvGrpSpPr>
                <a:grpSpLocks/>
              </p:cNvGrpSpPr>
              <p:nvPr/>
            </p:nvGrpSpPr>
            <p:grpSpPr bwMode="auto">
              <a:xfrm>
                <a:off x="6501" y="1721"/>
                <a:ext cx="5692" cy="8249"/>
                <a:chOff x="6501" y="1721"/>
                <a:chExt cx="5692" cy="8249"/>
              </a:xfrm>
            </p:grpSpPr>
            <p:sp>
              <p:nvSpPr>
                <p:cNvPr id="22543" name="AutoShape 9"/>
                <p:cNvSpPr>
                  <a:spLocks noChangeArrowheads="1"/>
                </p:cNvSpPr>
                <p:nvPr/>
              </p:nvSpPr>
              <p:spPr bwMode="auto">
                <a:xfrm>
                  <a:off x="7311" y="1721"/>
                  <a:ext cx="1887" cy="12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6600"/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fr-FR" altLang="fr-FR" b="1" dirty="0">
                      <a:latin typeface="Calibri" panose="020F0502020204030204" pitchFamily="34" charset="0"/>
                    </a:rPr>
                    <a:t>MCV</a:t>
                  </a:r>
                </a:p>
              </p:txBody>
            </p:sp>
            <p:grpSp>
              <p:nvGrpSpPr>
                <p:cNvPr id="22544" name="Group 10"/>
                <p:cNvGrpSpPr>
                  <a:grpSpLocks/>
                </p:cNvGrpSpPr>
                <p:nvPr/>
              </p:nvGrpSpPr>
              <p:grpSpPr bwMode="auto">
                <a:xfrm>
                  <a:off x="6501" y="3020"/>
                  <a:ext cx="5692" cy="6950"/>
                  <a:chOff x="6501" y="3020"/>
                  <a:chExt cx="5692" cy="6950"/>
                </a:xfrm>
              </p:grpSpPr>
              <p:sp>
                <p:nvSpPr>
                  <p:cNvPr id="2254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90" y="3020"/>
                    <a:ext cx="2603" cy="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fr-FR" altLang="fr-FR" sz="2400" b="1">
                        <a:latin typeface="Calibri" panose="020F0502020204030204" pitchFamily="34" charset="0"/>
                      </a:rPr>
                      <a:t>Modifiables</a:t>
                    </a:r>
                    <a:endParaRPr lang="fr-FR" altLang="fr-FR" sz="2400"/>
                  </a:p>
                </p:txBody>
              </p:sp>
              <p:cxnSp>
                <p:nvCxnSpPr>
                  <p:cNvPr id="22546" name="AutoShape 12"/>
                  <p:cNvCxnSpPr>
                    <a:cxnSpLocks noChangeShapeType="1"/>
                    <a:stCxn id="22545" idx="2"/>
                  </p:cNvCxnSpPr>
                  <p:nvPr/>
                </p:nvCxnSpPr>
                <p:spPr bwMode="auto">
                  <a:xfrm flipH="1">
                    <a:off x="8995" y="3820"/>
                    <a:ext cx="1897" cy="135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547" name="AutoShape 1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293" y="3700"/>
                    <a:ext cx="1588" cy="11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2254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501" y="3021"/>
                    <a:ext cx="3520" cy="6949"/>
                    <a:chOff x="6501" y="3021"/>
                    <a:chExt cx="3520" cy="6949"/>
                  </a:xfrm>
                </p:grpSpPr>
                <p:sp>
                  <p:nvSpPr>
                    <p:cNvPr id="35856" name="Rectangle 1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7483" y="7223"/>
                      <a:ext cx="1512" cy="274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575">
                      <a:solidFill>
                        <a:schemeClr val="accent2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defRPr/>
                      </a:pPr>
                      <a:endParaRPr lang="fr-FR" sz="2400" dirty="0"/>
                    </a:p>
                  </p:txBody>
                </p:sp>
                <p:sp>
                  <p:nvSpPr>
                    <p:cNvPr id="22550" name="AutoShape 1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6501" y="5261"/>
                      <a:ext cx="3520" cy="1960"/>
                    </a:xfrm>
                    <a:custGeom>
                      <a:avLst/>
                      <a:gdLst>
                        <a:gd name="T0" fmla="*/ 13 w 21600"/>
                        <a:gd name="T1" fmla="*/ 1 h 21600"/>
                        <a:gd name="T2" fmla="*/ 8 w 21600"/>
                        <a:gd name="T3" fmla="*/ 1 h 21600"/>
                        <a:gd name="T4" fmla="*/ 2 w 21600"/>
                        <a:gd name="T5" fmla="*/ 1 h 21600"/>
                        <a:gd name="T6" fmla="*/ 8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498 w 21600"/>
                        <a:gd name="T13" fmla="*/ 4496 h 21600"/>
                        <a:gd name="T14" fmla="*/ 17102 w 21600"/>
                        <a:gd name="T15" fmla="*/ 1710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6600"/>
                      </a:solidFill>
                      <a:prstDash val="sysDash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551" name="AutoShape 1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6501" y="4121"/>
                      <a:ext cx="3520" cy="1300"/>
                    </a:xfrm>
                    <a:custGeom>
                      <a:avLst/>
                      <a:gdLst>
                        <a:gd name="T0" fmla="*/ 13 w 21600"/>
                        <a:gd name="T1" fmla="*/ 0 h 21600"/>
                        <a:gd name="T2" fmla="*/ 8 w 21600"/>
                        <a:gd name="T3" fmla="*/ 0 h 21600"/>
                        <a:gd name="T4" fmla="*/ 2 w 21600"/>
                        <a:gd name="T5" fmla="*/ 0 h 21600"/>
                        <a:gd name="T6" fmla="*/ 8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498 w 21600"/>
                        <a:gd name="T13" fmla="*/ 4503 h 21600"/>
                        <a:gd name="T14" fmla="*/ 17102 w 21600"/>
                        <a:gd name="T15" fmla="*/ 17097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6600"/>
                      </a:solidFill>
                      <a:prstDash val="sysDash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552" name="AutoShape 1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6761" y="3021"/>
                      <a:ext cx="2980" cy="1300"/>
                    </a:xfrm>
                    <a:custGeom>
                      <a:avLst/>
                      <a:gdLst>
                        <a:gd name="T0" fmla="*/ 7 w 21600"/>
                        <a:gd name="T1" fmla="*/ 0 h 21600"/>
                        <a:gd name="T2" fmla="*/ 4 w 21600"/>
                        <a:gd name="T3" fmla="*/ 0 h 21600"/>
                        <a:gd name="T4" fmla="*/ 1 w 21600"/>
                        <a:gd name="T5" fmla="*/ 0 h 21600"/>
                        <a:gd name="T6" fmla="*/ 4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03 h 21600"/>
                        <a:gd name="T14" fmla="*/ 17099 w 21600"/>
                        <a:gd name="T15" fmla="*/ 17097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6600"/>
                      </a:solidFill>
                      <a:prstDash val="sysDash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</p:grpSp>
        <p:grpSp>
          <p:nvGrpSpPr>
            <p:cNvPr id="22534" name="Groupe 27"/>
            <p:cNvGrpSpPr>
              <a:grpSpLocks/>
            </p:cNvGrpSpPr>
            <p:nvPr/>
          </p:nvGrpSpPr>
          <p:grpSpPr bwMode="auto">
            <a:xfrm>
              <a:off x="4856580" y="2324051"/>
              <a:ext cx="2102519" cy="3790914"/>
              <a:chOff x="4856580" y="2324051"/>
              <a:chExt cx="2102519" cy="3790914"/>
            </a:xfrm>
          </p:grpSpPr>
          <p:sp>
            <p:nvSpPr>
              <p:cNvPr id="22535" name="ZoneTexte 23"/>
              <p:cNvSpPr txBox="1">
                <a:spLocks noChangeArrowheads="1"/>
              </p:cNvSpPr>
              <p:nvPr/>
            </p:nvSpPr>
            <p:spPr bwMode="auto">
              <a:xfrm>
                <a:off x="4856580" y="2324051"/>
                <a:ext cx="2102519" cy="317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FR directs</a:t>
                </a:r>
                <a:endParaRPr lang="fr-FR" altLang="fr-FR" sz="3200" dirty="0"/>
              </a:p>
            </p:txBody>
          </p:sp>
          <p:sp>
            <p:nvSpPr>
              <p:cNvPr id="22536" name="ZoneTexte 24"/>
              <p:cNvSpPr txBox="1">
                <a:spLocks noChangeArrowheads="1"/>
              </p:cNvSpPr>
              <p:nvPr/>
            </p:nvSpPr>
            <p:spPr bwMode="auto">
              <a:xfrm>
                <a:off x="5004475" y="3049270"/>
                <a:ext cx="1954623" cy="317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FR indirects</a:t>
                </a:r>
                <a:endParaRPr lang="fr-FR" altLang="fr-FR" sz="3200" dirty="0"/>
              </a:p>
            </p:txBody>
          </p:sp>
          <p:sp>
            <p:nvSpPr>
              <p:cNvPr id="22537" name="ZoneTexte 25"/>
              <p:cNvSpPr txBox="1">
                <a:spLocks noChangeArrowheads="1"/>
              </p:cNvSpPr>
              <p:nvPr/>
            </p:nvSpPr>
            <p:spPr bwMode="auto">
              <a:xfrm>
                <a:off x="5076056" y="3717032"/>
                <a:ext cx="165618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Marqueurs </a:t>
                </a:r>
                <a:r>
                  <a:rPr lang="fr-FR" altLang="fr-FR" dirty="0">
                    <a:latin typeface="Calibri" panose="020F0502020204030204" pitchFamily="34" charset="0"/>
                  </a:rPr>
                  <a:t>de risque</a:t>
                </a:r>
              </a:p>
            </p:txBody>
          </p:sp>
          <p:sp>
            <p:nvSpPr>
              <p:cNvPr id="22538" name="ZoneTexte 26"/>
              <p:cNvSpPr txBox="1">
                <a:spLocks noChangeArrowheads="1"/>
              </p:cNvSpPr>
              <p:nvPr/>
            </p:nvSpPr>
            <p:spPr bwMode="auto">
              <a:xfrm rot="18393163">
                <a:off x="5148530" y="5028394"/>
                <a:ext cx="1526792" cy="64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Déterminants</a:t>
                </a:r>
              </a:p>
              <a:p>
                <a:pPr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 </a:t>
                </a:r>
                <a:r>
                  <a:rPr lang="fr-FR" altLang="fr-FR" dirty="0">
                    <a:latin typeface="Calibri" panose="020F0502020204030204" pitchFamily="34" charset="0"/>
                  </a:rPr>
                  <a:t>du risque</a:t>
                </a:r>
                <a:endParaRPr lang="fr-FR" altLang="fr-FR" sz="3200" dirty="0"/>
              </a:p>
            </p:txBody>
          </p:sp>
        </p:grpSp>
      </p:grp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851386" y="272040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cardiovasculaire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08682" y="3470608"/>
            <a:ext cx="5722522" cy="13479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Marqueurs de risque </a:t>
            </a:r>
            <a:r>
              <a:rPr lang="fr-FR" altLang="fr-FR" dirty="0">
                <a:latin typeface="Calibri" panose="020F0502020204030204" pitchFamily="34" charset="0"/>
              </a:rPr>
              <a:t> : 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Age corrélé au sexe (H ≥ 55 ans; F ≥ 65 ans)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ATCD F: SCA; AVC (père &lt; </a:t>
            </a:r>
            <a:r>
              <a:rPr lang="fr-FR" altLang="fr-FR" dirty="0">
                <a:latin typeface="Calibri" panose="020F0502020204030204" pitchFamily="34" charset="0"/>
              </a:rPr>
              <a:t>55 ans; </a:t>
            </a:r>
            <a:r>
              <a:rPr lang="fr-FR" altLang="fr-FR" dirty="0" smtClean="0">
                <a:latin typeface="Calibri" panose="020F0502020204030204" pitchFamily="34" charset="0"/>
              </a:rPr>
              <a:t>mère &lt; </a:t>
            </a:r>
            <a:r>
              <a:rPr lang="fr-FR" altLang="fr-FR" dirty="0">
                <a:latin typeface="Calibri" panose="020F0502020204030204" pitchFamily="34" charset="0"/>
              </a:rPr>
              <a:t>65 ans</a:t>
            </a:r>
            <a:r>
              <a:rPr lang="fr-FR" altLang="fr-FR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ATCD P,</a:t>
            </a:r>
            <a:endParaRPr lang="fr-FR" altLang="fr-FR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968530" y="1831814"/>
            <a:ext cx="5722522" cy="15225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FR indirects </a:t>
            </a:r>
            <a:r>
              <a:rPr lang="fr-FR" altLang="fr-FR" dirty="0">
                <a:latin typeface="Calibri" panose="020F0502020204030204" pitchFamily="34" charset="0"/>
              </a:rPr>
              <a:t> : 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Sédentarité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>
                <a:latin typeface="Calibri" panose="020F0502020204030204" pitchFamily="34" charset="0"/>
              </a:rPr>
              <a:t> </a:t>
            </a:r>
            <a:r>
              <a:rPr lang="fr-FR" altLang="fr-FR" dirty="0" smtClean="0">
                <a:latin typeface="Calibri" panose="020F0502020204030204" pitchFamily="34" charset="0"/>
              </a:rPr>
              <a:t>Alimentation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Surpoids et obésité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Syndrome métabolique</a:t>
            </a:r>
            <a:endParaRPr lang="fr-FR" altLang="fr-FR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4705691" y="2433659"/>
            <a:ext cx="2701507" cy="103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6011622" y="4225317"/>
            <a:ext cx="1437068" cy="241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5981699" y="5721330"/>
            <a:ext cx="18180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9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e 28"/>
          <p:cNvGrpSpPr>
            <a:grpSpLocks/>
          </p:cNvGrpSpPr>
          <p:nvPr/>
        </p:nvGrpSpPr>
        <p:grpSpPr bwMode="auto">
          <a:xfrm>
            <a:off x="9257500" y="1149882"/>
            <a:ext cx="2553177" cy="5239061"/>
            <a:chOff x="4635301" y="1092200"/>
            <a:chExt cx="2553254" cy="5238115"/>
          </a:xfrm>
        </p:grpSpPr>
        <p:grpSp>
          <p:nvGrpSpPr>
            <p:cNvPr id="22542" name="Group 8"/>
            <p:cNvGrpSpPr>
              <a:grpSpLocks/>
            </p:cNvGrpSpPr>
            <p:nvPr/>
          </p:nvGrpSpPr>
          <p:grpSpPr bwMode="auto">
            <a:xfrm>
              <a:off x="4635301" y="1092200"/>
              <a:ext cx="2553254" cy="5238115"/>
              <a:chOff x="6501" y="1721"/>
              <a:chExt cx="3520" cy="8249"/>
            </a:xfrm>
          </p:grpSpPr>
          <p:sp>
            <p:nvSpPr>
              <p:cNvPr id="22543" name="AutoShape 9"/>
              <p:cNvSpPr>
                <a:spLocks noChangeArrowheads="1"/>
              </p:cNvSpPr>
              <p:nvPr/>
            </p:nvSpPr>
            <p:spPr bwMode="auto">
              <a:xfrm>
                <a:off x="7311" y="1721"/>
                <a:ext cx="1887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b="1" dirty="0">
                    <a:latin typeface="Calibri" panose="020F0502020204030204" pitchFamily="34" charset="0"/>
                  </a:rPr>
                  <a:t>MCV</a:t>
                </a:r>
              </a:p>
            </p:txBody>
          </p:sp>
          <p:grpSp>
            <p:nvGrpSpPr>
              <p:cNvPr id="22548" name="Group 15"/>
              <p:cNvGrpSpPr>
                <a:grpSpLocks/>
              </p:cNvGrpSpPr>
              <p:nvPr/>
            </p:nvGrpSpPr>
            <p:grpSpPr bwMode="auto">
              <a:xfrm>
                <a:off x="6501" y="3021"/>
                <a:ext cx="3520" cy="6949"/>
                <a:chOff x="6501" y="3021"/>
                <a:chExt cx="3520" cy="6949"/>
              </a:xfrm>
            </p:grpSpPr>
            <p:sp>
              <p:nvSpPr>
                <p:cNvPr id="35856" name="Rectangle 16"/>
                <p:cNvSpPr>
                  <a:spLocks noChangeArrowheads="1"/>
                </p:cNvSpPr>
                <p:nvPr/>
              </p:nvSpPr>
              <p:spPr bwMode="auto">
                <a:xfrm flipV="1">
                  <a:off x="7483" y="7223"/>
                  <a:ext cx="1512" cy="274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endParaRPr lang="fr-FR" sz="2400" dirty="0"/>
                </a:p>
              </p:txBody>
            </p:sp>
            <p:sp>
              <p:nvSpPr>
                <p:cNvPr id="22550" name="AutoShape 17"/>
                <p:cNvSpPr>
                  <a:spLocks noChangeArrowheads="1"/>
                </p:cNvSpPr>
                <p:nvPr/>
              </p:nvSpPr>
              <p:spPr bwMode="auto">
                <a:xfrm flipV="1">
                  <a:off x="6501" y="5261"/>
                  <a:ext cx="3520" cy="1960"/>
                </a:xfrm>
                <a:custGeom>
                  <a:avLst/>
                  <a:gdLst>
                    <a:gd name="T0" fmla="*/ 13 w 21600"/>
                    <a:gd name="T1" fmla="*/ 1 h 21600"/>
                    <a:gd name="T2" fmla="*/ 8 w 21600"/>
                    <a:gd name="T3" fmla="*/ 1 h 21600"/>
                    <a:gd name="T4" fmla="*/ 2 w 21600"/>
                    <a:gd name="T5" fmla="*/ 1 h 21600"/>
                    <a:gd name="T6" fmla="*/ 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8 w 21600"/>
                    <a:gd name="T13" fmla="*/ 4496 h 21600"/>
                    <a:gd name="T14" fmla="*/ 17102 w 21600"/>
                    <a:gd name="T15" fmla="*/ 1710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2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51" name="AutoShape 18"/>
                <p:cNvSpPr>
                  <a:spLocks noChangeArrowheads="1"/>
                </p:cNvSpPr>
                <p:nvPr/>
              </p:nvSpPr>
              <p:spPr bwMode="auto">
                <a:xfrm flipV="1">
                  <a:off x="6501" y="4121"/>
                  <a:ext cx="3520" cy="1300"/>
                </a:xfrm>
                <a:custGeom>
                  <a:avLst/>
                  <a:gdLst>
                    <a:gd name="T0" fmla="*/ 13 w 21600"/>
                    <a:gd name="T1" fmla="*/ 0 h 21600"/>
                    <a:gd name="T2" fmla="*/ 8 w 21600"/>
                    <a:gd name="T3" fmla="*/ 0 h 21600"/>
                    <a:gd name="T4" fmla="*/ 2 w 21600"/>
                    <a:gd name="T5" fmla="*/ 0 h 21600"/>
                    <a:gd name="T6" fmla="*/ 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8 w 21600"/>
                    <a:gd name="T13" fmla="*/ 4503 h 21600"/>
                    <a:gd name="T14" fmla="*/ 17102 w 21600"/>
                    <a:gd name="T15" fmla="*/ 1709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52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6761" y="3021"/>
                  <a:ext cx="2980" cy="1300"/>
                </a:xfrm>
                <a:custGeom>
                  <a:avLst/>
                  <a:gdLst>
                    <a:gd name="T0" fmla="*/ 7 w 21600"/>
                    <a:gd name="T1" fmla="*/ 0 h 21600"/>
                    <a:gd name="T2" fmla="*/ 4 w 21600"/>
                    <a:gd name="T3" fmla="*/ 0 h 21600"/>
                    <a:gd name="T4" fmla="*/ 1 w 21600"/>
                    <a:gd name="T5" fmla="*/ 0 h 21600"/>
                    <a:gd name="T6" fmla="*/ 4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03 h 21600"/>
                    <a:gd name="T14" fmla="*/ 17099 w 21600"/>
                    <a:gd name="T15" fmla="*/ 1709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rgbClr val="FF6600"/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534" name="Groupe 27"/>
            <p:cNvGrpSpPr>
              <a:grpSpLocks/>
            </p:cNvGrpSpPr>
            <p:nvPr/>
          </p:nvGrpSpPr>
          <p:grpSpPr bwMode="auto">
            <a:xfrm>
              <a:off x="4856580" y="2324051"/>
              <a:ext cx="2102519" cy="3790914"/>
              <a:chOff x="4856580" y="2324051"/>
              <a:chExt cx="2102519" cy="3790914"/>
            </a:xfrm>
          </p:grpSpPr>
          <p:sp>
            <p:nvSpPr>
              <p:cNvPr id="22535" name="ZoneTexte 23"/>
              <p:cNvSpPr txBox="1">
                <a:spLocks noChangeArrowheads="1"/>
              </p:cNvSpPr>
              <p:nvPr/>
            </p:nvSpPr>
            <p:spPr bwMode="auto">
              <a:xfrm>
                <a:off x="4856580" y="2324051"/>
                <a:ext cx="2102519" cy="317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FR directs</a:t>
                </a:r>
                <a:endParaRPr lang="fr-FR" altLang="fr-FR" sz="3200" dirty="0"/>
              </a:p>
            </p:txBody>
          </p:sp>
          <p:sp>
            <p:nvSpPr>
              <p:cNvPr id="22536" name="ZoneTexte 24"/>
              <p:cNvSpPr txBox="1">
                <a:spLocks noChangeArrowheads="1"/>
              </p:cNvSpPr>
              <p:nvPr/>
            </p:nvSpPr>
            <p:spPr bwMode="auto">
              <a:xfrm>
                <a:off x="5004475" y="3049270"/>
                <a:ext cx="1954623" cy="317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FR indirects</a:t>
                </a:r>
                <a:endParaRPr lang="fr-FR" altLang="fr-FR" sz="3200" dirty="0"/>
              </a:p>
            </p:txBody>
          </p:sp>
          <p:sp>
            <p:nvSpPr>
              <p:cNvPr id="22537" name="ZoneTexte 25"/>
              <p:cNvSpPr txBox="1">
                <a:spLocks noChangeArrowheads="1"/>
              </p:cNvSpPr>
              <p:nvPr/>
            </p:nvSpPr>
            <p:spPr bwMode="auto">
              <a:xfrm>
                <a:off x="5076056" y="3717032"/>
                <a:ext cx="165618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Marqueurs </a:t>
                </a:r>
                <a:r>
                  <a:rPr lang="fr-FR" altLang="fr-FR" dirty="0">
                    <a:latin typeface="Calibri" panose="020F0502020204030204" pitchFamily="34" charset="0"/>
                  </a:rPr>
                  <a:t>de risque</a:t>
                </a:r>
              </a:p>
            </p:txBody>
          </p:sp>
          <p:sp>
            <p:nvSpPr>
              <p:cNvPr id="22538" name="ZoneTexte 26"/>
              <p:cNvSpPr txBox="1">
                <a:spLocks noChangeArrowheads="1"/>
              </p:cNvSpPr>
              <p:nvPr/>
            </p:nvSpPr>
            <p:spPr bwMode="auto">
              <a:xfrm rot="18393163">
                <a:off x="5148530" y="5028394"/>
                <a:ext cx="1526792" cy="64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Déterminants</a:t>
                </a:r>
              </a:p>
              <a:p>
                <a:pPr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 </a:t>
                </a:r>
                <a:r>
                  <a:rPr lang="fr-FR" altLang="fr-FR" dirty="0">
                    <a:latin typeface="Calibri" panose="020F0502020204030204" pitchFamily="34" charset="0"/>
                  </a:rPr>
                  <a:t>du risque</a:t>
                </a:r>
                <a:endParaRPr lang="fr-FR" altLang="fr-FR" sz="3200" dirty="0"/>
              </a:p>
            </p:txBody>
          </p:sp>
        </p:grpSp>
      </p:grp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851386" y="272040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cardiovasculaire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85172" y="1476980"/>
            <a:ext cx="5999240" cy="4514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1000"/>
              </a:spcAft>
            </a:pPr>
            <a:r>
              <a:rPr lang="fr-FR" alt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Facteurs de risque </a:t>
            </a:r>
            <a:r>
              <a:rPr lang="fr-FR" altLang="fr-F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direct</a:t>
            </a:r>
            <a:r>
              <a:rPr lang="fr-FR" altLang="fr-FR" dirty="0">
                <a:latin typeface="Calibri" panose="020F0502020204030204" pitchFamily="34" charset="0"/>
              </a:rPr>
              <a:t> : 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altLang="fr-FR" b="1" dirty="0">
                <a:latin typeface="Calibri" panose="020F0502020204030204" pitchFamily="34" charset="0"/>
              </a:rPr>
              <a:t>Le </a:t>
            </a:r>
            <a:r>
              <a:rPr lang="fr-FR" altLang="fr-FR" b="1" dirty="0" smtClean="0">
                <a:latin typeface="Calibri" panose="020F0502020204030204" pitchFamily="34" charset="0"/>
              </a:rPr>
              <a:t>tabagisme</a:t>
            </a:r>
          </a:p>
          <a:p>
            <a:pPr marL="1028700"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 Actif</a:t>
            </a:r>
            <a:r>
              <a:rPr lang="fr-FR" altLang="fr-FR" dirty="0">
                <a:latin typeface="Calibri" panose="020F0502020204030204" pitchFamily="34" charset="0"/>
              </a:rPr>
              <a:t> </a:t>
            </a:r>
            <a:r>
              <a:rPr lang="fr-FR" altLang="fr-FR" dirty="0" smtClean="0">
                <a:latin typeface="Calibri" panose="020F0502020204030204" pitchFamily="34" charset="0"/>
              </a:rPr>
              <a:t>: RR=2,5 (1</a:t>
            </a:r>
            <a:r>
              <a:rPr lang="fr-FR" altLang="fr-FR" baseline="30000" dirty="0" smtClean="0">
                <a:latin typeface="Calibri" panose="020F0502020204030204" pitchFamily="34" charset="0"/>
              </a:rPr>
              <a:t>ère</a:t>
            </a:r>
            <a:r>
              <a:rPr lang="fr-FR" altLang="fr-FR" dirty="0" smtClean="0">
                <a:latin typeface="Calibri" panose="020F0502020204030204" pitchFamily="34" charset="0"/>
              </a:rPr>
              <a:t> Attaque) et 4,4 (2</a:t>
            </a:r>
            <a:r>
              <a:rPr lang="fr-FR" altLang="fr-FR" baseline="30000" dirty="0" smtClean="0">
                <a:latin typeface="Calibri" panose="020F0502020204030204" pitchFamily="34" charset="0"/>
              </a:rPr>
              <a:t>ème</a:t>
            </a:r>
            <a:r>
              <a:rPr lang="fr-FR" altLang="fr-FR" dirty="0" smtClean="0">
                <a:latin typeface="Calibri" panose="020F0502020204030204" pitchFamily="34" charset="0"/>
              </a:rPr>
              <a:t> A)</a:t>
            </a:r>
          </a:p>
          <a:p>
            <a:pPr marL="1028700" lvl="1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>
                <a:latin typeface="Calibri" panose="020F0502020204030204" pitchFamily="34" charset="0"/>
              </a:rPr>
              <a:t>Passif</a:t>
            </a:r>
            <a:r>
              <a:rPr lang="fr-FR" altLang="fr-FR" dirty="0">
                <a:latin typeface="Calibri" panose="020F0502020204030204" pitchFamily="34" charset="0"/>
              </a:rPr>
              <a:t>: RR= 1,3 à 1,5 (Exposition </a:t>
            </a:r>
            <a:r>
              <a:rPr lang="fr-FR" altLang="fr-FR" dirty="0" smtClean="0">
                <a:latin typeface="Calibri" panose="020F0502020204030204" pitchFamily="34" charset="0"/>
              </a:rPr>
              <a:t>/ M fermé / &gt; </a:t>
            </a:r>
            <a:r>
              <a:rPr lang="fr-FR" altLang="fr-FR" dirty="0">
                <a:latin typeface="Calibri" panose="020F0502020204030204" pitchFamily="34" charset="0"/>
              </a:rPr>
              <a:t>2h/j  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altLang="fr-FR" b="1" dirty="0">
                <a:latin typeface="Calibri" panose="020F0502020204030204" pitchFamily="34" charset="0"/>
              </a:rPr>
              <a:t>Le diabète </a:t>
            </a:r>
            <a:r>
              <a:rPr lang="fr-FR" altLang="fr-FR" dirty="0">
                <a:latin typeface="Calibri" panose="020F0502020204030204" pitchFamily="34" charset="0"/>
              </a:rPr>
              <a:t>: RR= 3 à 4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altLang="fr-FR" b="1" dirty="0" smtClean="0">
                <a:latin typeface="Calibri" panose="020F0502020204030204" pitchFamily="34" charset="0"/>
              </a:rPr>
              <a:t>LDL cholestérol </a:t>
            </a:r>
            <a:r>
              <a:rPr lang="fr-FR" altLang="fr-FR" dirty="0">
                <a:latin typeface="Calibri" panose="020F0502020204030204" pitchFamily="34" charset="0"/>
              </a:rPr>
              <a:t>: RR= 3 à </a:t>
            </a:r>
            <a:r>
              <a:rPr lang="fr-FR" altLang="fr-FR" dirty="0" smtClean="0">
                <a:latin typeface="Calibri" panose="020F0502020204030204" pitchFamily="34" charset="0"/>
              </a:rPr>
              <a:t>4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altLang="fr-FR" b="1" dirty="0" smtClean="0">
                <a:latin typeface="Calibri" panose="020F0502020204030204" pitchFamily="34" charset="0"/>
              </a:rPr>
              <a:t>L’hypertension artérielle </a:t>
            </a:r>
            <a:r>
              <a:rPr lang="fr-FR" altLang="fr-FR" dirty="0" smtClean="0">
                <a:latin typeface="Calibri" panose="020F0502020204030204" pitchFamily="34" charset="0"/>
              </a:rPr>
              <a:t>: </a:t>
            </a:r>
            <a:r>
              <a:rPr lang="fr-FR" altLang="fr-FR" dirty="0">
                <a:latin typeface="Calibri" panose="020F0502020204030204" pitchFamily="34" charset="0"/>
              </a:rPr>
              <a:t>RR= 3 à 4</a:t>
            </a: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  <a:p>
            <a:pPr marL="285750" indent="-2857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e 28"/>
          <p:cNvGrpSpPr>
            <a:grpSpLocks/>
          </p:cNvGrpSpPr>
          <p:nvPr/>
        </p:nvGrpSpPr>
        <p:grpSpPr bwMode="auto">
          <a:xfrm>
            <a:off x="9257500" y="1149882"/>
            <a:ext cx="2553177" cy="5239061"/>
            <a:chOff x="4635301" y="1092200"/>
            <a:chExt cx="2553254" cy="5238115"/>
          </a:xfrm>
        </p:grpSpPr>
        <p:grpSp>
          <p:nvGrpSpPr>
            <p:cNvPr id="22542" name="Group 8"/>
            <p:cNvGrpSpPr>
              <a:grpSpLocks/>
            </p:cNvGrpSpPr>
            <p:nvPr/>
          </p:nvGrpSpPr>
          <p:grpSpPr bwMode="auto">
            <a:xfrm>
              <a:off x="4635301" y="1092200"/>
              <a:ext cx="2553254" cy="5238115"/>
              <a:chOff x="6501" y="1721"/>
              <a:chExt cx="3520" cy="8249"/>
            </a:xfrm>
          </p:grpSpPr>
          <p:sp>
            <p:nvSpPr>
              <p:cNvPr id="22543" name="AutoShape 9"/>
              <p:cNvSpPr>
                <a:spLocks noChangeArrowheads="1"/>
              </p:cNvSpPr>
              <p:nvPr/>
            </p:nvSpPr>
            <p:spPr bwMode="auto">
              <a:xfrm>
                <a:off x="7311" y="1721"/>
                <a:ext cx="1887" cy="12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fr-FR" altLang="fr-FR" b="1" dirty="0">
                    <a:latin typeface="Calibri" panose="020F0502020204030204" pitchFamily="34" charset="0"/>
                  </a:rPr>
                  <a:t>MCV</a:t>
                </a:r>
              </a:p>
            </p:txBody>
          </p:sp>
          <p:grpSp>
            <p:nvGrpSpPr>
              <p:cNvPr id="22548" name="Group 15"/>
              <p:cNvGrpSpPr>
                <a:grpSpLocks/>
              </p:cNvGrpSpPr>
              <p:nvPr/>
            </p:nvGrpSpPr>
            <p:grpSpPr bwMode="auto">
              <a:xfrm>
                <a:off x="6501" y="3021"/>
                <a:ext cx="3520" cy="6949"/>
                <a:chOff x="6501" y="3021"/>
                <a:chExt cx="3520" cy="6949"/>
              </a:xfrm>
            </p:grpSpPr>
            <p:sp>
              <p:nvSpPr>
                <p:cNvPr id="35856" name="Rectangle 16"/>
                <p:cNvSpPr>
                  <a:spLocks noChangeArrowheads="1"/>
                </p:cNvSpPr>
                <p:nvPr/>
              </p:nvSpPr>
              <p:spPr bwMode="auto">
                <a:xfrm flipV="1">
                  <a:off x="7483" y="7223"/>
                  <a:ext cx="1512" cy="274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  <a:defRPr/>
                  </a:pPr>
                  <a:endParaRPr lang="fr-FR" sz="2400" dirty="0"/>
                </a:p>
              </p:txBody>
            </p:sp>
            <p:sp>
              <p:nvSpPr>
                <p:cNvPr id="22550" name="AutoShape 17"/>
                <p:cNvSpPr>
                  <a:spLocks noChangeArrowheads="1"/>
                </p:cNvSpPr>
                <p:nvPr/>
              </p:nvSpPr>
              <p:spPr bwMode="auto">
                <a:xfrm flipV="1">
                  <a:off x="6501" y="5261"/>
                  <a:ext cx="3520" cy="1960"/>
                </a:xfrm>
                <a:custGeom>
                  <a:avLst/>
                  <a:gdLst>
                    <a:gd name="T0" fmla="*/ 13 w 21600"/>
                    <a:gd name="T1" fmla="*/ 1 h 21600"/>
                    <a:gd name="T2" fmla="*/ 8 w 21600"/>
                    <a:gd name="T3" fmla="*/ 1 h 21600"/>
                    <a:gd name="T4" fmla="*/ 2 w 21600"/>
                    <a:gd name="T5" fmla="*/ 1 h 21600"/>
                    <a:gd name="T6" fmla="*/ 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8 w 21600"/>
                    <a:gd name="T13" fmla="*/ 4496 h 21600"/>
                    <a:gd name="T14" fmla="*/ 17102 w 21600"/>
                    <a:gd name="T15" fmla="*/ 1710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2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51" name="AutoShape 18"/>
                <p:cNvSpPr>
                  <a:spLocks noChangeArrowheads="1"/>
                </p:cNvSpPr>
                <p:nvPr/>
              </p:nvSpPr>
              <p:spPr bwMode="auto">
                <a:xfrm flipV="1">
                  <a:off x="6501" y="4121"/>
                  <a:ext cx="3520" cy="1300"/>
                </a:xfrm>
                <a:custGeom>
                  <a:avLst/>
                  <a:gdLst>
                    <a:gd name="T0" fmla="*/ 13 w 21600"/>
                    <a:gd name="T1" fmla="*/ 0 h 21600"/>
                    <a:gd name="T2" fmla="*/ 8 w 21600"/>
                    <a:gd name="T3" fmla="*/ 0 h 21600"/>
                    <a:gd name="T4" fmla="*/ 2 w 21600"/>
                    <a:gd name="T5" fmla="*/ 0 h 21600"/>
                    <a:gd name="T6" fmla="*/ 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8 w 21600"/>
                    <a:gd name="T13" fmla="*/ 4503 h 21600"/>
                    <a:gd name="T14" fmla="*/ 17102 w 21600"/>
                    <a:gd name="T15" fmla="*/ 1709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52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6761" y="3021"/>
                  <a:ext cx="2980" cy="1300"/>
                </a:xfrm>
                <a:custGeom>
                  <a:avLst/>
                  <a:gdLst>
                    <a:gd name="T0" fmla="*/ 7 w 21600"/>
                    <a:gd name="T1" fmla="*/ 0 h 21600"/>
                    <a:gd name="T2" fmla="*/ 4 w 21600"/>
                    <a:gd name="T3" fmla="*/ 0 h 21600"/>
                    <a:gd name="T4" fmla="*/ 1 w 21600"/>
                    <a:gd name="T5" fmla="*/ 0 h 21600"/>
                    <a:gd name="T6" fmla="*/ 4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03 h 21600"/>
                    <a:gd name="T14" fmla="*/ 17099 w 21600"/>
                    <a:gd name="T15" fmla="*/ 1709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rgbClr val="FF6600"/>
                  </a:solidFill>
                  <a:prstDash val="sys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534" name="Groupe 27"/>
            <p:cNvGrpSpPr>
              <a:grpSpLocks/>
            </p:cNvGrpSpPr>
            <p:nvPr/>
          </p:nvGrpSpPr>
          <p:grpSpPr bwMode="auto">
            <a:xfrm>
              <a:off x="4856580" y="2324051"/>
              <a:ext cx="2102519" cy="3790914"/>
              <a:chOff x="4856580" y="2324051"/>
              <a:chExt cx="2102519" cy="3790914"/>
            </a:xfrm>
          </p:grpSpPr>
          <p:sp>
            <p:nvSpPr>
              <p:cNvPr id="22535" name="ZoneTexte 23"/>
              <p:cNvSpPr txBox="1">
                <a:spLocks noChangeArrowheads="1"/>
              </p:cNvSpPr>
              <p:nvPr/>
            </p:nvSpPr>
            <p:spPr bwMode="auto">
              <a:xfrm>
                <a:off x="4856580" y="2324051"/>
                <a:ext cx="2102519" cy="317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FR directs</a:t>
                </a:r>
                <a:endParaRPr lang="fr-FR" altLang="fr-FR" sz="3200" dirty="0"/>
              </a:p>
            </p:txBody>
          </p:sp>
          <p:sp>
            <p:nvSpPr>
              <p:cNvPr id="22536" name="ZoneTexte 24"/>
              <p:cNvSpPr txBox="1">
                <a:spLocks noChangeArrowheads="1"/>
              </p:cNvSpPr>
              <p:nvPr/>
            </p:nvSpPr>
            <p:spPr bwMode="auto">
              <a:xfrm>
                <a:off x="5004475" y="3049270"/>
                <a:ext cx="1954623" cy="317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fr-FR" altLang="fr-FR" dirty="0" smtClean="0">
                    <a:latin typeface="Calibri" panose="020F0502020204030204" pitchFamily="34" charset="0"/>
                  </a:rPr>
                  <a:t>FR indirects</a:t>
                </a:r>
                <a:endParaRPr lang="fr-FR" altLang="fr-FR" sz="3200" dirty="0"/>
              </a:p>
            </p:txBody>
          </p:sp>
          <p:sp>
            <p:nvSpPr>
              <p:cNvPr id="22537" name="ZoneTexte 25"/>
              <p:cNvSpPr txBox="1">
                <a:spLocks noChangeArrowheads="1"/>
              </p:cNvSpPr>
              <p:nvPr/>
            </p:nvSpPr>
            <p:spPr bwMode="auto">
              <a:xfrm>
                <a:off x="5076056" y="3717032"/>
                <a:ext cx="165618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Marqueurs </a:t>
                </a:r>
                <a:r>
                  <a:rPr lang="fr-FR" altLang="fr-FR" dirty="0">
                    <a:latin typeface="Calibri" panose="020F0502020204030204" pitchFamily="34" charset="0"/>
                  </a:rPr>
                  <a:t>de risque</a:t>
                </a:r>
              </a:p>
            </p:txBody>
          </p:sp>
          <p:sp>
            <p:nvSpPr>
              <p:cNvPr id="22538" name="ZoneTexte 26"/>
              <p:cNvSpPr txBox="1">
                <a:spLocks noChangeArrowheads="1"/>
              </p:cNvSpPr>
              <p:nvPr/>
            </p:nvSpPr>
            <p:spPr bwMode="auto">
              <a:xfrm rot="18393163">
                <a:off x="5148530" y="5028394"/>
                <a:ext cx="1526792" cy="64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Déterminants</a:t>
                </a:r>
              </a:p>
              <a:p>
                <a:pPr eaLnBrk="1" hangingPunct="1"/>
                <a:r>
                  <a:rPr lang="fr-FR" altLang="fr-FR" dirty="0" smtClean="0">
                    <a:latin typeface="Calibri" panose="020F0502020204030204" pitchFamily="34" charset="0"/>
                  </a:rPr>
                  <a:t> </a:t>
                </a:r>
                <a:r>
                  <a:rPr lang="fr-FR" altLang="fr-FR" dirty="0">
                    <a:latin typeface="Calibri" panose="020F0502020204030204" pitchFamily="34" charset="0"/>
                  </a:rPr>
                  <a:t>du risque</a:t>
                </a:r>
                <a:endParaRPr lang="fr-FR" altLang="fr-FR" sz="3200" dirty="0"/>
              </a:p>
            </p:txBody>
          </p:sp>
        </p:grpSp>
      </p:grp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851386" y="272040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Maladies cardiovasculaire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85172" y="1476981"/>
            <a:ext cx="5999240" cy="498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Facteurs de risque </a:t>
            </a:r>
            <a:r>
              <a:rPr lang="fr-FR" altLang="fr-F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direct</a:t>
            </a:r>
            <a:r>
              <a:rPr lang="fr-FR" altLang="fr-FR" dirty="0">
                <a:latin typeface="Calibri" panose="020F0502020204030204" pitchFamily="34" charset="0"/>
              </a:rPr>
              <a:t> : </a:t>
            </a:r>
            <a:endParaRPr lang="fr-FR" altLang="fr-FR" dirty="0" smtClean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FR" altLang="fr-FR" dirty="0">
              <a:latin typeface="Calibri" panose="020F0502020204030204" pitchFamily="34" charset="0"/>
            </a:endParaRPr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887943"/>
              </p:ext>
            </p:extLst>
          </p:nvPr>
        </p:nvGraphicFramePr>
        <p:xfrm>
          <a:off x="3368824" y="1374039"/>
          <a:ext cx="5290581" cy="346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18512"/>
              </p:ext>
            </p:extLst>
          </p:nvPr>
        </p:nvGraphicFramePr>
        <p:xfrm>
          <a:off x="425927" y="4095004"/>
          <a:ext cx="2867884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338"/>
                <a:gridCol w="94271"/>
                <a:gridCol w="2313275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Age adjusted with gender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Vascular family history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Vascular personal history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Diabetes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Active smoking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>
                          <a:effectLst/>
                        </a:rPr>
                        <a:t>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err="1">
                          <a:effectLst/>
                        </a:rPr>
                        <a:t>Dyslipidemia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2931</TotalTime>
  <Words>3040</Words>
  <Application>Microsoft Office PowerPoint</Application>
  <PresentationFormat>Grand écran</PresentationFormat>
  <Paragraphs>557</Paragraphs>
  <Slides>54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6" baseType="lpstr">
      <vt:lpstr>MS PGothic</vt:lpstr>
      <vt:lpstr>Arial</vt:lpstr>
      <vt:lpstr>Berkeley-Book</vt:lpstr>
      <vt:lpstr>Berkeley-Italic</vt:lpstr>
      <vt:lpstr>Calibri</vt:lpstr>
      <vt:lpstr>Symbol</vt:lpstr>
      <vt:lpstr>Times New Roman</vt:lpstr>
      <vt:lpstr>Tw Cen MT</vt:lpstr>
      <vt:lpstr>URWPalladioL-Roma</vt:lpstr>
      <vt:lpstr>Wingdings</vt:lpstr>
      <vt:lpstr>Ronds dans l’eau</vt:lpstr>
      <vt:lpstr>Feuille Microsoft Excel 97-2003</vt:lpstr>
      <vt:lpstr>Stratégies d’intervention à l’égard des MCV: Place du médecin de famille </vt:lpstr>
      <vt:lpstr>Introduction</vt:lpstr>
      <vt:lpstr>Introduction</vt:lpstr>
      <vt:lpstr>Maladies cardiovasculaire</vt:lpstr>
      <vt:lpstr>Maladies cardiovasculaire</vt:lpstr>
      <vt:lpstr>Maladies cardiovasculaire</vt:lpstr>
      <vt:lpstr>Maladies cardiovasculaire </vt:lpstr>
      <vt:lpstr>Maladies cardiovasculaire </vt:lpstr>
      <vt:lpstr>Maladies cardiovasculaire</vt:lpstr>
      <vt:lpstr>Présentation PowerPoint</vt:lpstr>
      <vt:lpstr>Maladies cardiovasculaire</vt:lpstr>
      <vt:lpstr>Maladies cardiovasculaire</vt:lpstr>
      <vt:lpstr>Présentation PowerPoint</vt:lpstr>
      <vt:lpstr>Présentation PowerPoint</vt:lpstr>
      <vt:lpstr>Prévention des maladies cardiovasculaire</vt:lpstr>
      <vt:lpstr>Prévention des maladies cardiovasculaire</vt:lpstr>
      <vt:lpstr>Prévention des maladies cardiovasculaire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Prévention des maladies cardiovasculaires La stratégie populationnelle</vt:lpstr>
      <vt:lpstr>Prévention des maladies cardiovasculaires La stratégie populationnelle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Prévention des maladies cardiovasculaires La stratégie à  haut risque</vt:lpstr>
      <vt:lpstr>Prévention des maladies cardiovasculaires La stratégie à  haut risque</vt:lpstr>
      <vt:lpstr>Prévention des maladies cardiovasculaires La stratégie à  haut risque</vt:lpstr>
      <vt:lpstr>Prévention des maladies cardiovasculaires La stratégie à  haut risque</vt:lpstr>
      <vt:lpstr>Présentation PowerPoint</vt:lpstr>
      <vt:lpstr>Prévention des maladies cardiovasculaires La stratégie à  haut risque</vt:lpstr>
      <vt:lpstr>Prévention des maladies cardiovasculaires La stratégie à  haut risque</vt:lpstr>
      <vt:lpstr>Prévention des maladies cardiovasculaires La stratégie à  haut risque</vt:lpstr>
      <vt:lpstr>Prévention des maladies cardiovasculaires La stratégie à  haut risque</vt:lpstr>
      <vt:lpstr>Prévention des maladies cardiovasculaires La stratégie à  haut risque</vt:lpstr>
      <vt:lpstr>Présentation PowerPoint</vt:lpstr>
      <vt:lpstr>Prévention des maladies cardiovasculaires Les 2 stratégies associées</vt:lpstr>
      <vt:lpstr>Prévention des maladies cardiovasculaires Les 2 stratégies associées</vt:lpstr>
      <vt:lpstr>Prévention des maladies cardiovasculaires Les 2 stratégies associées</vt:lpstr>
      <vt:lpstr>Prévention des maladies cardiovasculaires Les 2 stratégies associées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d’intervention à l’égard des MCV: Place du médecin de famille</dc:title>
  <dc:creator>toshiba</dc:creator>
  <cp:lastModifiedBy>IP EVENT 5</cp:lastModifiedBy>
  <cp:revision>165</cp:revision>
  <dcterms:created xsi:type="dcterms:W3CDTF">2017-04-03T13:39:50Z</dcterms:created>
  <dcterms:modified xsi:type="dcterms:W3CDTF">2017-04-15T10:44:16Z</dcterms:modified>
</cp:coreProperties>
</file>